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7.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8.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9.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0.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1.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2.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3.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4.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5.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 id="2147484338" r:id="rId2"/>
  </p:sldMasterIdLst>
  <p:notesMasterIdLst>
    <p:notesMasterId r:id="rId28"/>
  </p:notesMasterIdLst>
  <p:sldIdLst>
    <p:sldId id="315" r:id="rId3"/>
    <p:sldId id="257" r:id="rId4"/>
    <p:sldId id="316" r:id="rId5"/>
    <p:sldId id="394" r:id="rId6"/>
    <p:sldId id="395" r:id="rId7"/>
    <p:sldId id="396" r:id="rId8"/>
    <p:sldId id="467" r:id="rId9"/>
    <p:sldId id="398" r:id="rId10"/>
    <p:sldId id="471" r:id="rId11"/>
    <p:sldId id="400" r:id="rId12"/>
    <p:sldId id="401" r:id="rId13"/>
    <p:sldId id="402" r:id="rId14"/>
    <p:sldId id="403" r:id="rId15"/>
    <p:sldId id="404" r:id="rId16"/>
    <p:sldId id="405" r:id="rId17"/>
    <p:sldId id="406" r:id="rId18"/>
    <p:sldId id="407" r:id="rId19"/>
    <p:sldId id="408" r:id="rId20"/>
    <p:sldId id="422" r:id="rId21"/>
    <p:sldId id="423" r:id="rId22"/>
    <p:sldId id="424" r:id="rId23"/>
    <p:sldId id="425" r:id="rId24"/>
    <p:sldId id="426" r:id="rId25"/>
    <p:sldId id="451" r:id="rId26"/>
    <p:sldId id="472"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r" defTabSz="914400" rtl="1" eaLnBrk="1" latinLnBrk="0" hangingPunct="1">
      <a:defRPr kern="1200">
        <a:solidFill>
          <a:schemeClr val="tx1"/>
        </a:solidFill>
        <a:latin typeface="Arial" pitchFamily="34" charset="0"/>
        <a:ea typeface="MS PGothic" pitchFamily="34" charset="-128"/>
        <a:cs typeface="+mn-cs"/>
      </a:defRPr>
    </a:lvl6pPr>
    <a:lvl7pPr marL="2743200" algn="r" defTabSz="914400" rtl="1" eaLnBrk="1" latinLnBrk="0" hangingPunct="1">
      <a:defRPr kern="1200">
        <a:solidFill>
          <a:schemeClr val="tx1"/>
        </a:solidFill>
        <a:latin typeface="Arial" pitchFamily="34" charset="0"/>
        <a:ea typeface="MS PGothic" pitchFamily="34" charset="-128"/>
        <a:cs typeface="+mn-cs"/>
      </a:defRPr>
    </a:lvl7pPr>
    <a:lvl8pPr marL="3200400" algn="r" defTabSz="914400" rtl="1" eaLnBrk="1" latinLnBrk="0" hangingPunct="1">
      <a:defRPr kern="1200">
        <a:solidFill>
          <a:schemeClr val="tx1"/>
        </a:solidFill>
        <a:latin typeface="Arial" pitchFamily="34" charset="0"/>
        <a:ea typeface="MS PGothic" pitchFamily="34" charset="-128"/>
        <a:cs typeface="+mn-cs"/>
      </a:defRPr>
    </a:lvl8pPr>
    <a:lvl9pPr marL="3657600" algn="r" defTabSz="914400" rtl="1"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ndra Paoli" initials="l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5E7"/>
    <a:srgbClr val="700808"/>
    <a:srgbClr val="000000"/>
    <a:srgbClr val="53548A"/>
    <a:srgbClr val="D1D1DA"/>
    <a:srgbClr val="E9E9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96" y="3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34"/>
    </p:cViewPr>
  </p:sorterViewPr>
  <p:notesViewPr>
    <p:cSldViewPr>
      <p:cViewPr>
        <p:scale>
          <a:sx n="100" d="100"/>
          <a:sy n="100" d="100"/>
        </p:scale>
        <p:origin x="-154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just" rtl="1"/>
          <a:endParaRPr lang="ar-EG" sz="3200" b="1" dirty="0"/>
        </a:p>
        <a:p>
          <a:pPr algn="just" rtl="1"/>
          <a:endParaRPr lang="ar-EG" sz="3200" b="1" dirty="0"/>
        </a:p>
        <a:p>
          <a:pPr algn="just" rtl="1"/>
          <a:endParaRPr lang="ar-EG" sz="3200" b="1" dirty="0"/>
        </a:p>
        <a:p>
          <a:pPr algn="just" rtl="1"/>
          <a:r>
            <a:rPr lang="ar-SA" sz="3200" b="1" dirty="0"/>
            <a:t>بعد تحليل العمليات المالية من واقع المستندات المؤيدة لحدوثها وتحديد الطرف المدين والطرف الدائن يقوم المحاسب بتسجيل هذه العمليات في دفتر اليومية</a:t>
          </a:r>
          <a:r>
            <a:rPr lang="en-US" sz="3200" b="1" dirty="0">
              <a:solidFill>
                <a:srgbClr val="FFFF00"/>
              </a:solidFill>
            </a:rPr>
            <a:t>The  Journal </a:t>
          </a:r>
        </a:p>
        <a:p>
          <a:pPr algn="just" rtl="1"/>
          <a:r>
            <a:rPr lang="ar-SA" sz="3200" b="1" dirty="0"/>
            <a:t>يعتبر هذا الدفتر دفتر قيد أولي تسجل فيه جميع العمليات المالية التي تقوم بها المنشأة طبقاً للتسلسل الزمني لحدوث هذه العمليات ويأخذ هذا الدفتر بشكل التالي: </a:t>
          </a:r>
          <a:endParaRPr lang="ar-EG" sz="3200" b="1" dirty="0"/>
        </a:p>
        <a:p>
          <a:pPr algn="just" rtl="1"/>
          <a:endParaRPr lang="ar-EG" sz="3200" b="1" dirty="0"/>
        </a:p>
        <a:p>
          <a:pPr algn="just" rtl="1"/>
          <a:endParaRPr lang="ar-EG" sz="3200" b="1" dirty="0"/>
        </a:p>
        <a:p>
          <a:pPr algn="just" rtl="1"/>
          <a:endParaRPr lang="ar-EG" sz="3200" b="1" dirty="0"/>
        </a:p>
        <a:p>
          <a:pPr algn="just" rtl="1"/>
          <a:endParaRPr lang="ar-EG" sz="3200" b="1" dirty="0"/>
        </a:p>
        <a:p>
          <a:pPr algn="just" rtl="1"/>
          <a:endParaRPr lang="en-US" sz="32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9C656527-7BBC-46DD-9974-AB0A291A43C3}" type="presOf" srcId="{FD5A9121-9E87-42B2-9B05-455EC8C05672}" destId="{11B7F29B-617A-413C-84AC-498507A9DC21}" srcOrd="0" destOrd="0" presId="urn:microsoft.com/office/officeart/2005/8/layout/vProcess5"/>
    <dgm:cxn modelId="{089B905F-D733-4569-9D8D-3BDB4BDEC1DB}"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099566AE-4669-477A-B679-6E905B37CDD1}" type="presParOf" srcId="{11B7F29B-617A-413C-84AC-498507A9DC21}" destId="{D8DD1BB4-6967-4D1B-B342-02CD0F66AAFC}" srcOrd="0" destOrd="0" presId="urn:microsoft.com/office/officeart/2005/8/layout/vProcess5"/>
    <dgm:cxn modelId="{FD5A74D8-A470-4CAA-BBA1-81D8A4D46B5E}"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4100FEDD-C72F-4A84-8F92-5CA939E2A933}" type="presOf" srcId="{F3E8F6B3-F95E-4025-8CFE-FDE745D0A653}" destId="{013C56D5-0CA5-47EB-B786-0AB370387915}" srcOrd="0" destOrd="0" presId="urn:microsoft.com/office/officeart/2005/8/layout/vProcess5"/>
    <dgm:cxn modelId="{6FD345E1-DA55-431D-A43A-FA2E00F532B4}" type="presOf" srcId="{FD5A9121-9E87-42B2-9B05-455EC8C05672}" destId="{11B7F29B-617A-413C-84AC-498507A9DC21}" srcOrd="0" destOrd="0" presId="urn:microsoft.com/office/officeart/2005/8/layout/vProcess5"/>
    <dgm:cxn modelId="{E14809F4-D3E4-432A-B9F3-13275E583C17}" type="presParOf" srcId="{11B7F29B-617A-413C-84AC-498507A9DC21}" destId="{D8DD1BB4-6967-4D1B-B342-02CD0F66AAFC}" srcOrd="0" destOrd="0" presId="urn:microsoft.com/office/officeart/2005/8/layout/vProcess5"/>
    <dgm:cxn modelId="{6D7A1166-92A9-44C4-8F76-C11379CFCC75}"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just" rtl="1"/>
          <a:endParaRPr lang="ar-EG" sz="3200" b="1" dirty="0"/>
        </a:p>
        <a:p>
          <a:pPr algn="just" rtl="1"/>
          <a:endParaRPr lang="ar-EG" sz="3200" b="1" dirty="0"/>
        </a:p>
        <a:p>
          <a:pPr algn="just" rtl="1"/>
          <a:endParaRPr lang="ar-EG" sz="3200" b="1" dirty="0"/>
        </a:p>
        <a:p>
          <a:pPr algn="just" rtl="1"/>
          <a:r>
            <a:rPr lang="ar-SA" sz="3200" b="1" dirty="0"/>
            <a:t>بعد أن يقوم المحاسب بإجراء قيود اليومية لجميع العمليات المالية التي قامت بها المنشأة، فإنه يقوم بنقل المبالغ المدينة والدائنة من دفتر اليومية إلى الحسابات المختصة بدفتر الأستاذ ويطلق على هذه العملية عملية الترحيل</a:t>
          </a:r>
          <a:r>
            <a:rPr lang="ar-EG" sz="3200" b="1" dirty="0"/>
            <a:t> </a:t>
          </a:r>
          <a:r>
            <a:rPr lang="en-US" sz="3200" b="1" dirty="0">
              <a:solidFill>
                <a:srgbClr val="FFFF00"/>
              </a:solidFill>
            </a:rPr>
            <a:t>Posting</a:t>
          </a:r>
          <a:r>
            <a:rPr lang="ar-SA" sz="3200" b="1" dirty="0">
              <a:solidFill>
                <a:srgbClr val="FFFF00"/>
              </a:solidFill>
            </a:rPr>
            <a:t>.</a:t>
          </a:r>
          <a:endParaRPr lang="en-US" sz="3200" b="1" dirty="0">
            <a:solidFill>
              <a:srgbClr val="FFFF00"/>
            </a:solidFill>
          </a:endParaRPr>
        </a:p>
        <a:p>
          <a:pPr algn="just" rtl="1"/>
          <a:r>
            <a:rPr lang="ar-SA" sz="3200" b="1" dirty="0"/>
            <a:t>يعد دفتر الأستاذ بمثابة سجل يخصص به صفحة أو أكثر لكل حساب من الحسابات المختلفة التي تضمنتها قيود اليومية، ومن ثم فإن حسابات دفتر الأستاذ تعد وسيلة لتجميع كل المعلومات المتعلقة بالتغيرات التي أجريت على الحساب، ويأخذ كل حساب في دفتر الأستاذ الشكل التالي:</a:t>
          </a:r>
          <a:endParaRPr lang="ar-EG" sz="3200" b="1" dirty="0"/>
        </a:p>
        <a:p>
          <a:pPr algn="just" rtl="1"/>
          <a:endParaRPr lang="ar-EG" sz="3200" b="1" dirty="0"/>
        </a:p>
        <a:p>
          <a:pPr algn="just" rtl="1"/>
          <a:endParaRPr lang="ar-EG" sz="3200" b="1" dirty="0"/>
        </a:p>
        <a:p>
          <a:pPr algn="just" rtl="1"/>
          <a:endParaRPr lang="en-US" sz="32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AE206390-34F0-4B7C-8718-534E87E97815}" type="presOf" srcId="{F3E8F6B3-F95E-4025-8CFE-FDE745D0A653}" destId="{013C56D5-0CA5-47EB-B786-0AB370387915}" srcOrd="0" destOrd="0" presId="urn:microsoft.com/office/officeart/2005/8/layout/vProcess5"/>
    <dgm:cxn modelId="{31A082BE-2548-4FF4-A76D-92F9E7C450F0}" type="presOf" srcId="{FD5A9121-9E87-42B2-9B05-455EC8C05672}" destId="{11B7F29B-617A-413C-84AC-498507A9DC21}" srcOrd="0" destOrd="0" presId="urn:microsoft.com/office/officeart/2005/8/layout/vProcess5"/>
    <dgm:cxn modelId="{29EDB2F4-AD2E-4334-92C9-A57982E866D9}" type="presParOf" srcId="{11B7F29B-617A-413C-84AC-498507A9DC21}" destId="{D8DD1BB4-6967-4D1B-B342-02CD0F66AAFC}" srcOrd="0" destOrd="0" presId="urn:microsoft.com/office/officeart/2005/8/layout/vProcess5"/>
    <dgm:cxn modelId="{3FA6B510-DD91-41A6-8839-B9FEEFC699AF}"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4A4821E6-252E-46FC-ABB2-91F0C919D4F2}" type="presOf" srcId="{F3E8F6B3-F95E-4025-8CFE-FDE745D0A653}" destId="{013C56D5-0CA5-47EB-B786-0AB370387915}" srcOrd="0" destOrd="0" presId="urn:microsoft.com/office/officeart/2005/8/layout/vProcess5"/>
    <dgm:cxn modelId="{FD53B1FB-9895-4A8A-AE94-05CAD26698E8}" type="presOf" srcId="{FD5A9121-9E87-42B2-9B05-455EC8C05672}" destId="{11B7F29B-617A-413C-84AC-498507A9DC21}" srcOrd="0" destOrd="0" presId="urn:microsoft.com/office/officeart/2005/8/layout/vProcess5"/>
    <dgm:cxn modelId="{96D3AAA4-C37F-4A69-B7B0-8268345C60E6}" type="presParOf" srcId="{11B7F29B-617A-413C-84AC-498507A9DC21}" destId="{D8DD1BB4-6967-4D1B-B342-02CD0F66AAFC}" srcOrd="0" destOrd="0" presId="urn:microsoft.com/office/officeart/2005/8/layout/vProcess5"/>
    <dgm:cxn modelId="{9C5859E5-29DB-4EF9-A6E0-3C00A5401B0C}"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just" rtl="1"/>
          <a:r>
            <a:rPr lang="ar-EG" sz="2800" b="1" dirty="0"/>
            <a:t>- </a:t>
          </a:r>
        </a:p>
        <a:p>
          <a:pPr algn="just" rtl="1"/>
          <a:endParaRPr lang="ar-EG" sz="2800" b="1" dirty="0"/>
        </a:p>
        <a:p>
          <a:pPr algn="just" rtl="1"/>
          <a:endParaRPr lang="ar-EG" sz="2800" b="1" dirty="0"/>
        </a:p>
        <a:p>
          <a:pPr algn="just" rtl="1"/>
          <a:r>
            <a:rPr lang="ar-EG" sz="2800" b="1" dirty="0"/>
            <a:t>- </a:t>
          </a:r>
          <a:r>
            <a:rPr lang="ar-SA" sz="2800" b="1" dirty="0"/>
            <a:t>يتم جمع الجانب المدين والجانب الدائن من الحساب بدفتر الأستاذ.</a:t>
          </a:r>
          <a:endParaRPr lang="en-US" sz="2800" b="1" dirty="0"/>
        </a:p>
        <a:p>
          <a:pPr algn="just" rtl="1"/>
          <a:r>
            <a:rPr lang="ar-EG" sz="2800" b="1" dirty="0"/>
            <a:t>- </a:t>
          </a:r>
          <a:r>
            <a:rPr lang="ar-SA" sz="2800" b="1" dirty="0"/>
            <a:t>يتم كتابة مجموع الجانب الأكبر في خانة المجموع بالجانب المدين والجانب الدائن</a:t>
          </a:r>
          <a:endParaRPr lang="en-US" sz="2800" b="1" dirty="0"/>
        </a:p>
        <a:p>
          <a:pPr algn="just" rtl="1"/>
          <a:r>
            <a:rPr lang="ar-EG" sz="2800" b="1" dirty="0"/>
            <a:t>- </a:t>
          </a:r>
          <a:r>
            <a:rPr lang="ar-SA" sz="2800" b="1" dirty="0"/>
            <a:t>يتم إيجاد الفرق بين مجموع الجانبين المدين والدائن ووضع هذا الفرق في الجانب الأصغر من حساب الأستاذ.</a:t>
          </a:r>
          <a:endParaRPr lang="ar-EG" sz="2800" b="1" dirty="0"/>
        </a:p>
        <a:p>
          <a:pPr algn="just" rtl="1"/>
          <a:r>
            <a:rPr lang="ar-EG" sz="2800" b="1" dirty="0"/>
            <a:t>ي</a:t>
          </a:r>
          <a:r>
            <a:rPr lang="ar-SA" sz="2800" b="1" dirty="0"/>
            <a:t>سمى هذا الفرق الرصيد المرحل، فهو عبارة عن المتمم الحسابي أو هو مقاصة بين المجموع المدين والمجموع الدائن </a:t>
          </a:r>
          <a:endParaRPr lang="ar-EG" sz="2800" b="1" dirty="0"/>
        </a:p>
        <a:p>
          <a:pPr algn="just" rtl="1"/>
          <a:r>
            <a:rPr lang="ar-SA" sz="2800" b="1" dirty="0"/>
            <a:t>يكون الرصيد مديناً إذا كان الجانب المدين أكبر من الجانب الدائن والعكس صحيح</a:t>
          </a:r>
          <a:endParaRPr lang="ar-EG" sz="2800" b="1" dirty="0"/>
        </a:p>
        <a:p>
          <a:pPr algn="just" rtl="1"/>
          <a:endParaRPr lang="ar-EG" sz="2800" b="1" dirty="0"/>
        </a:p>
        <a:p>
          <a:pPr algn="just" rtl="1"/>
          <a:endParaRPr lang="ar-EG" sz="2800" b="1" dirty="0"/>
        </a:p>
        <a:p>
          <a:pPr algn="just" rtl="1"/>
          <a:endParaRPr lang="en-US" sz="28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8467" custLinFactNeighborY="716">
        <dgm:presLayoutVars>
          <dgm:bulletEnabled val="1"/>
        </dgm:presLayoutVars>
      </dgm:prSet>
      <dgm:spPr/>
    </dgm:pt>
  </dgm:ptLst>
  <dgm:cxnLst>
    <dgm:cxn modelId="{ED408808-A9B3-4C73-8D27-44969BA99EBD}"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19CC89F7-4DB1-46A1-9CA0-E9E4D6F84E4B}" type="presOf" srcId="{FD5A9121-9E87-42B2-9B05-455EC8C05672}" destId="{11B7F29B-617A-413C-84AC-498507A9DC21}" srcOrd="0" destOrd="0" presId="urn:microsoft.com/office/officeart/2005/8/layout/vProcess5"/>
    <dgm:cxn modelId="{833B8321-5FFF-42F7-AD1C-D695901520A2}" type="presParOf" srcId="{11B7F29B-617A-413C-84AC-498507A9DC21}" destId="{D8DD1BB4-6967-4D1B-B342-02CD0F66AAFC}" srcOrd="0" destOrd="0" presId="urn:microsoft.com/office/officeart/2005/8/layout/vProcess5"/>
    <dgm:cxn modelId="{62F1D0E1-C0C6-4A4A-8FE1-8D46C2D3C5C9}"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just" rtl="1"/>
          <a:endParaRPr lang="ar-EG" sz="3200" b="1" dirty="0"/>
        </a:p>
        <a:p>
          <a:pPr algn="just" rtl="1"/>
          <a:endParaRPr lang="ar-EG" sz="3200" b="1" dirty="0"/>
        </a:p>
        <a:p>
          <a:pPr algn="just" rtl="1"/>
          <a:endParaRPr lang="ar-EG" sz="3200" b="1" dirty="0"/>
        </a:p>
        <a:p>
          <a:pPr algn="just" rtl="1"/>
          <a:endParaRPr lang="ar-EG" sz="3200" b="1" dirty="0"/>
        </a:p>
        <a:p>
          <a:pPr algn="just" rtl="1"/>
          <a:endParaRPr lang="ar-EG" sz="3200" b="1" dirty="0"/>
        </a:p>
        <a:p>
          <a:pPr algn="just" rtl="1"/>
          <a:r>
            <a:rPr lang="ar-EG" sz="3200" b="1" dirty="0"/>
            <a:t>  </a:t>
          </a:r>
          <a:r>
            <a:rPr lang="ar-SA" sz="3200" b="1" dirty="0"/>
            <a:t>إذا تساوى مجموع جانبي الحساب لا يكون هناك رصيد لهذا الحساب وفي هذه الحالة يقال أن الحساب مقفل </a:t>
          </a:r>
          <a:endParaRPr lang="en-US" sz="3200" b="1" dirty="0"/>
        </a:p>
        <a:p>
          <a:pPr algn="just" rtl="1"/>
          <a:r>
            <a:rPr lang="ar-EG" sz="3200" b="1" dirty="0"/>
            <a:t>- </a:t>
          </a:r>
          <a:r>
            <a:rPr lang="ar-SA" sz="3200" b="1" dirty="0"/>
            <a:t>في بداية الفترة المحاسبية التالية وقبل البدء في ترحيل العمليات الجديدة المختصة بهذه الفترة يتم نقل الرصيد المرحل إلى الجانب العكسي للجانب الذي ظهر فيه ويسمى رصيد منقول ويكتب أمامه تاريخ بدء الفترة المحاسبية الجديدة</a:t>
          </a:r>
          <a:endParaRPr lang="en-US" sz="3200" b="1" dirty="0"/>
        </a:p>
        <a:p>
          <a:pPr algn="just" rtl="1"/>
          <a:r>
            <a:rPr lang="ar-SA" sz="3200" b="1" dirty="0">
              <a:solidFill>
                <a:srgbClr val="FFFF00"/>
              </a:solidFill>
            </a:rPr>
            <a:t>وفيما يلي توضيح كيفية تطبيق الخطوات السابقة على المثال السابق مباشرة </a:t>
          </a:r>
          <a:endParaRPr lang="ar-EG" sz="3200" b="1" dirty="0">
            <a:solidFill>
              <a:srgbClr val="FFFF00"/>
            </a:solidFill>
          </a:endParaRPr>
        </a:p>
        <a:p>
          <a:pPr algn="just" rtl="1"/>
          <a:endParaRPr lang="ar-EG" sz="3200" b="1" dirty="0"/>
        </a:p>
        <a:p>
          <a:pPr algn="just" rtl="1"/>
          <a:endParaRPr lang="ar-EG" sz="3200" b="1" dirty="0"/>
        </a:p>
        <a:p>
          <a:pPr algn="just" rtl="1"/>
          <a:endParaRPr lang="ar-EG" sz="3200" b="1" dirty="0"/>
        </a:p>
        <a:p>
          <a:pPr algn="just" rtl="1"/>
          <a:endParaRPr lang="ar-EG" sz="3200" b="1" dirty="0"/>
        </a:p>
        <a:p>
          <a:pPr algn="just" rtl="1"/>
          <a:endParaRPr lang="en-US" sz="32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BB30B159-A173-49DA-B8D1-07A612700388}" type="presOf" srcId="{FD5A9121-9E87-42B2-9B05-455EC8C05672}" destId="{11B7F29B-617A-413C-84AC-498507A9DC21}" srcOrd="0" destOrd="0" presId="urn:microsoft.com/office/officeart/2005/8/layout/vProcess5"/>
    <dgm:cxn modelId="{3F99D686-3011-4DB1-93CB-CD37D3AA39CD}" type="presOf" srcId="{F3E8F6B3-F95E-4025-8CFE-FDE745D0A653}" destId="{013C56D5-0CA5-47EB-B786-0AB370387915}" srcOrd="0" destOrd="0" presId="urn:microsoft.com/office/officeart/2005/8/layout/vProcess5"/>
    <dgm:cxn modelId="{FB86F0D8-8944-422A-BED0-1C3A67501346}" type="presParOf" srcId="{11B7F29B-617A-413C-84AC-498507A9DC21}" destId="{D8DD1BB4-6967-4D1B-B342-02CD0F66AAFC}" srcOrd="0" destOrd="0" presId="urn:microsoft.com/office/officeart/2005/8/layout/vProcess5"/>
    <dgm:cxn modelId="{F94764B9-62B0-4B55-88DB-19A21D016B4C}"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C85F400-A2AA-4AE7-84A6-87E18F7B3F9C}"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A0C3E270-60C8-4CE2-A8C4-DB5DC464689F}" type="presOf" srcId="{FD5A9121-9E87-42B2-9B05-455EC8C05672}" destId="{11B7F29B-617A-413C-84AC-498507A9DC21}" srcOrd="0" destOrd="0" presId="urn:microsoft.com/office/officeart/2005/8/layout/vProcess5"/>
    <dgm:cxn modelId="{7844AA88-CBDC-431F-8618-0CD603AE1D02}" type="presParOf" srcId="{11B7F29B-617A-413C-84AC-498507A9DC21}" destId="{D8DD1BB4-6967-4D1B-B342-02CD0F66AAFC}" srcOrd="0" destOrd="0" presId="urn:microsoft.com/office/officeart/2005/8/layout/vProcess5"/>
    <dgm:cxn modelId="{A55761C0-D05F-42BC-82CB-F1F919569F06}"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2800" b="1" dirty="0"/>
        </a:p>
        <a:p>
          <a:pPr algn="r" rtl="1"/>
          <a:endParaRPr lang="ar-EG" sz="2800" b="1" dirty="0"/>
        </a:p>
        <a:p>
          <a:pPr algn="r" rtl="1"/>
          <a:endParaRPr lang="ar-EG" sz="2800" b="1" dirty="0"/>
        </a:p>
        <a:p>
          <a:pPr algn="r" rtl="1"/>
          <a:endParaRPr lang="ar-EG" sz="2800" b="1" dirty="0"/>
        </a:p>
        <a:p>
          <a:pPr algn="r" rtl="1"/>
          <a:endParaRPr lang="ar-EG" sz="2800" b="1" dirty="0"/>
        </a:p>
        <a:p>
          <a:pPr algn="r" rtl="1"/>
          <a:endParaRPr lang="ar-EG" sz="2800" b="1" dirty="0"/>
        </a:p>
        <a:p>
          <a:pPr algn="r" rtl="1"/>
          <a:r>
            <a:rPr lang="ar-SA" sz="2800" b="1" u="sng" dirty="0">
              <a:solidFill>
                <a:srgbClr val="FFFF00"/>
              </a:solidFill>
            </a:rPr>
            <a:t>ملاحظات على حسابات دفتر الأستاذ:</a:t>
          </a:r>
          <a:endParaRPr lang="en-US" sz="2800" b="1" u="sng" dirty="0">
            <a:solidFill>
              <a:srgbClr val="FFFF00"/>
            </a:solidFill>
          </a:endParaRPr>
        </a:p>
        <a:p>
          <a:pPr algn="just" rtl="1"/>
          <a:r>
            <a:rPr lang="ar-EG" sz="2800" b="1" dirty="0"/>
            <a:t>1- </a:t>
          </a:r>
          <a:r>
            <a:rPr lang="ar-SA" sz="2800" b="1" dirty="0"/>
            <a:t>يجب أن يكون الرصيد المرحل لكل حساب من حسابات دفتر الأستاذ متفقاً مع طبيعة الحساب الذي ينتمي إليه الرصيد، فعلى سبيل المثال الرصيد المرحل لحساب البنك وقدره 128000 جنيه ظهر كرصيد مدين وهذا يتفق مع طبيعة حـ/ البنك بوصفه أصلاً ذا رصيد مدين بطبيعته، كما ظهر رصيد حـ/ الدائنون دائناً بمبلغ 75000 جنيه، وهذا يتفق مع طبيعة حساب الدائنين بوصفه ينتمي إلى مجموعة الخصوم، وهي بطبيعتها دائنة، وكذلك ظهر رصيد حـ/ رأس المال دائن، وهكذا بالنسبة لجميع الحسابات. </a:t>
          </a:r>
          <a:endParaRPr lang="ar-EG" sz="2800" b="1" dirty="0"/>
        </a:p>
        <a:p>
          <a:pPr algn="r" rtl="1"/>
          <a:endParaRPr lang="ar-EG" sz="2800" b="1" dirty="0"/>
        </a:p>
        <a:p>
          <a:pPr algn="r" rtl="1"/>
          <a:endParaRPr lang="ar-EG" sz="2800" b="1" dirty="0"/>
        </a:p>
        <a:p>
          <a:pPr algn="r" rtl="1"/>
          <a:endParaRPr lang="ar-EG" sz="2800" b="1" dirty="0"/>
        </a:p>
        <a:p>
          <a:pPr algn="r" rtl="1"/>
          <a:endParaRPr lang="ar-EG" sz="2800" b="1" dirty="0"/>
        </a:p>
        <a:p>
          <a:pPr algn="r" rtl="1"/>
          <a:endParaRPr lang="ar-EG" sz="2800" b="1" dirty="0"/>
        </a:p>
        <a:p>
          <a:pPr algn="r" rtl="1"/>
          <a:endParaRPr lang="en-US" sz="28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DBD99C69-DFEA-489F-A64D-A264BDBF2577}" type="presOf" srcId="{F3E8F6B3-F95E-4025-8CFE-FDE745D0A653}" destId="{013C56D5-0CA5-47EB-B786-0AB370387915}" srcOrd="0" destOrd="0" presId="urn:microsoft.com/office/officeart/2005/8/layout/vProcess5"/>
    <dgm:cxn modelId="{E619E7B6-E669-46E9-9B6C-FE27ECD93C25}" type="presOf" srcId="{FD5A9121-9E87-42B2-9B05-455EC8C05672}" destId="{11B7F29B-617A-413C-84AC-498507A9DC21}" srcOrd="0" destOrd="0" presId="urn:microsoft.com/office/officeart/2005/8/layout/vProcess5"/>
    <dgm:cxn modelId="{2AA4A7D1-1813-4074-B448-D3F7BA9C31EE}" type="presParOf" srcId="{11B7F29B-617A-413C-84AC-498507A9DC21}" destId="{D8DD1BB4-6967-4D1B-B342-02CD0F66AAFC}" srcOrd="0" destOrd="0" presId="urn:microsoft.com/office/officeart/2005/8/layout/vProcess5"/>
    <dgm:cxn modelId="{144D2C43-6A8E-4502-9EC2-674FEA80A199}"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just" rtl="1"/>
          <a:endParaRPr lang="ar-EG" sz="3200" b="1" dirty="0"/>
        </a:p>
        <a:p>
          <a:pPr algn="just" rtl="1"/>
          <a:endParaRPr lang="ar-EG" sz="3200" b="1" dirty="0"/>
        </a:p>
        <a:p>
          <a:pPr algn="just" rtl="1"/>
          <a:endParaRPr lang="ar-EG" sz="3200" b="1" dirty="0"/>
        </a:p>
        <a:p>
          <a:pPr algn="just" rtl="1"/>
          <a:endParaRPr lang="ar-EG" sz="3200" b="1" dirty="0"/>
        </a:p>
        <a:p>
          <a:pPr algn="just" rtl="1"/>
          <a:endParaRPr lang="ar-EG" sz="3200" b="1" dirty="0"/>
        </a:p>
        <a:p>
          <a:pPr algn="just" rtl="1"/>
          <a:endParaRPr lang="ar-EG" sz="3200" b="1" dirty="0"/>
        </a:p>
        <a:p>
          <a:pPr algn="just" rtl="1"/>
          <a:r>
            <a:rPr lang="ar-EG" sz="3200" b="1" dirty="0"/>
            <a:t>2- </a:t>
          </a:r>
          <a:r>
            <a:rPr lang="ar-SA" sz="3200" b="1" dirty="0"/>
            <a:t>يتم تقسيم الحسابات التي يتم فتحها بدفتر الأستاذ إلى نوعين من الحسابات</a:t>
          </a:r>
          <a:r>
            <a:rPr lang="ar-EG" sz="3200" b="1" dirty="0"/>
            <a:t>:</a:t>
          </a:r>
          <a:r>
            <a:rPr lang="ar-SA" sz="3200" b="1" dirty="0"/>
            <a:t> </a:t>
          </a:r>
          <a:endParaRPr lang="ar-EG" sz="3200" b="1" dirty="0"/>
        </a:p>
        <a:p>
          <a:pPr algn="just" rtl="1"/>
          <a:r>
            <a:rPr lang="ar-EG" sz="3200" b="1" dirty="0"/>
            <a:t>- </a:t>
          </a:r>
          <a:r>
            <a:rPr lang="ar-SA" sz="3200" b="1" dirty="0">
              <a:solidFill>
                <a:srgbClr val="FFFF00"/>
              </a:solidFill>
            </a:rPr>
            <a:t>حسابات حقيقية أو دائمة</a:t>
          </a:r>
          <a:r>
            <a:rPr lang="ar-SA" sz="3200" b="1" dirty="0"/>
            <a:t>، وهي تلك الحسابات التي تنقل أرصدتها من فترة مالية إلى الفترة المالية التالية، وهذه الحسابات هي حسابات الأصول والخصوم وحقوق الملكية. </a:t>
          </a:r>
          <a:endParaRPr lang="ar-EG" sz="3200" b="1" dirty="0"/>
        </a:p>
        <a:p>
          <a:pPr algn="just" rtl="1"/>
          <a:r>
            <a:rPr lang="ar-EG" sz="3200" b="1" dirty="0"/>
            <a:t>-</a:t>
          </a:r>
          <a:r>
            <a:rPr lang="ar-SA" sz="3200" b="1" dirty="0"/>
            <a:t> </a:t>
          </a:r>
          <a:r>
            <a:rPr lang="ar-SA" sz="3200" b="1" dirty="0">
              <a:solidFill>
                <a:srgbClr val="FFFF00"/>
              </a:solidFill>
            </a:rPr>
            <a:t>حسابات اسمية أو مؤقتة </a:t>
          </a:r>
          <a:r>
            <a:rPr lang="ar-SA" sz="3200" b="1" dirty="0"/>
            <a:t>وهي تلك الحسابات التي تقفل في نهاية الفترة المالية، ولا تنقل أرصدتها إلى الفترة المالية التالية وهذه الحسابات هي حسابات الإيرادات وحسابات المصروفات </a:t>
          </a:r>
          <a:endParaRPr lang="ar-EG" sz="3200" b="1" dirty="0"/>
        </a:p>
        <a:p>
          <a:pPr algn="just" rtl="1"/>
          <a:endParaRPr lang="ar-EG" sz="3200" b="1" dirty="0"/>
        </a:p>
        <a:p>
          <a:pPr algn="just" rtl="1"/>
          <a:endParaRPr lang="ar-EG" sz="3200" b="1" dirty="0"/>
        </a:p>
        <a:p>
          <a:pPr algn="just" rtl="1"/>
          <a:endParaRPr lang="ar-EG" sz="3200" b="1" dirty="0"/>
        </a:p>
        <a:p>
          <a:pPr algn="just" rtl="1"/>
          <a:endParaRPr lang="ar-EG" sz="3200" b="1" dirty="0"/>
        </a:p>
        <a:p>
          <a:pPr algn="just" rtl="1"/>
          <a:endParaRPr lang="ar-EG" sz="3200" b="1" dirty="0"/>
        </a:p>
        <a:p>
          <a:pPr algn="just" rtl="1"/>
          <a:endParaRPr lang="en-US" sz="32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C6286FED-E9BE-44AC-BE88-767C997BCC0A}" type="presOf" srcId="{FD5A9121-9E87-42B2-9B05-455EC8C05672}" destId="{11B7F29B-617A-413C-84AC-498507A9DC21}" srcOrd="0" destOrd="0" presId="urn:microsoft.com/office/officeart/2005/8/layout/vProcess5"/>
    <dgm:cxn modelId="{D7BE92F7-33CC-4875-82BE-8319A301EFF0}" type="presOf" srcId="{F3E8F6B3-F95E-4025-8CFE-FDE745D0A653}" destId="{013C56D5-0CA5-47EB-B786-0AB370387915}" srcOrd="0" destOrd="0" presId="urn:microsoft.com/office/officeart/2005/8/layout/vProcess5"/>
    <dgm:cxn modelId="{540ED046-7FC5-4803-AC47-D60D90B8B20B}" type="presParOf" srcId="{11B7F29B-617A-413C-84AC-498507A9DC21}" destId="{D8DD1BB4-6967-4D1B-B342-02CD0F66AAFC}" srcOrd="0" destOrd="0" presId="urn:microsoft.com/office/officeart/2005/8/layout/vProcess5"/>
    <dgm:cxn modelId="{D690D4AC-75F8-49F2-B3AC-25A0087E4D84}"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just" rtl="1"/>
          <a:r>
            <a:rPr lang="ar-EG" sz="2800" b="1" dirty="0"/>
            <a:t>3- </a:t>
          </a:r>
          <a:r>
            <a:rPr lang="ar-SA" sz="2800" b="1" dirty="0"/>
            <a:t>هناك شكل آخر لعرض الحسابات بدفتر الأستاذ يسمى حساب الأستاذ ذو الرصيد المتحرك</a:t>
          </a:r>
          <a:r>
            <a:rPr lang="en-US" sz="2800" b="1" dirty="0"/>
            <a:t> </a:t>
          </a:r>
          <a:r>
            <a:rPr lang="en-US" sz="2800" b="1" dirty="0">
              <a:solidFill>
                <a:srgbClr val="FFFF00"/>
              </a:solidFill>
            </a:rPr>
            <a:t>Running Balance Form</a:t>
          </a:r>
          <a:r>
            <a:rPr lang="ar-SA" sz="2800" b="1" dirty="0"/>
            <a:t>في ظل هذا النموذج يأخذ كل حساب من حسابات الأستاذ الشكل التالي:</a:t>
          </a:r>
          <a:endParaRPr lang="ar-EG" sz="2800" b="1" dirty="0"/>
        </a:p>
        <a:p>
          <a:pPr algn="just" rtl="1"/>
          <a:endParaRPr lang="en-US" sz="2800" b="1" dirty="0"/>
        </a:p>
        <a:p>
          <a:pPr algn="just" rtl="1"/>
          <a:r>
            <a:rPr lang="ar-SA" sz="2800" b="1" dirty="0"/>
            <a:t> </a:t>
          </a:r>
          <a:endParaRPr lang="ar-EG" sz="2800" b="1" dirty="0"/>
        </a:p>
        <a:p>
          <a:pPr algn="r" rtl="1"/>
          <a:endParaRPr lang="ar-EG" sz="2800" dirty="0"/>
        </a:p>
        <a:p>
          <a:pPr algn="r" rtl="1"/>
          <a:endParaRPr lang="ar-EG" sz="900" dirty="0"/>
        </a:p>
        <a:p>
          <a:pPr algn="r" rtl="1"/>
          <a:r>
            <a:rPr lang="ar-EG" sz="2800" b="1" dirty="0">
              <a:solidFill>
                <a:srgbClr val="FFFF00"/>
              </a:solidFill>
            </a:rPr>
            <a:t>- </a:t>
          </a:r>
          <a:r>
            <a:rPr lang="ar-SA" sz="2800" b="1" dirty="0">
              <a:solidFill>
                <a:srgbClr val="FFFF00"/>
              </a:solidFill>
            </a:rPr>
            <a:t>فعلى سبيل المثال يمكن إعداد حـ/ البنك في دفتر الأستاذ، وفقاً لهذا الشكل على النحو التالي: </a:t>
          </a:r>
          <a:endParaRPr lang="ar-EG" sz="2800" dirty="0"/>
        </a:p>
        <a:p>
          <a:pPr algn="r" rtl="1"/>
          <a:endParaRPr lang="en-US" sz="28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85C23FAA-CC47-43C3-B3D8-BB5527958ED9}" type="presOf" srcId="{F3E8F6B3-F95E-4025-8CFE-FDE745D0A653}" destId="{013C56D5-0CA5-47EB-B786-0AB370387915}" srcOrd="0" destOrd="0" presId="urn:microsoft.com/office/officeart/2005/8/layout/vProcess5"/>
    <dgm:cxn modelId="{9C5D3DE3-5CB3-41A8-90BB-DC2EA9BF0AF9}" type="presOf" srcId="{FD5A9121-9E87-42B2-9B05-455EC8C05672}" destId="{11B7F29B-617A-413C-84AC-498507A9DC21}" srcOrd="0" destOrd="0" presId="urn:microsoft.com/office/officeart/2005/8/layout/vProcess5"/>
    <dgm:cxn modelId="{BCDF8023-19C7-4781-95AC-02446329D090}" type="presParOf" srcId="{11B7F29B-617A-413C-84AC-498507A9DC21}" destId="{D8DD1BB4-6967-4D1B-B342-02CD0F66AAFC}" srcOrd="0" destOrd="0" presId="urn:microsoft.com/office/officeart/2005/8/layout/vProcess5"/>
    <dgm:cxn modelId="{55ECEB2A-CBF8-4FAE-B4D5-0D682152311A}"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3200" dirty="0"/>
        </a:p>
        <a:p>
          <a:pPr algn="r" rtl="1"/>
          <a:endParaRPr lang="ar-EG" sz="3200" dirty="0"/>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BF96228D-6229-40ED-A5B3-C5E2EA5B9AC3}" type="presOf" srcId="{FD5A9121-9E87-42B2-9B05-455EC8C05672}" destId="{11B7F29B-617A-413C-84AC-498507A9DC21}" srcOrd="0" destOrd="0" presId="urn:microsoft.com/office/officeart/2005/8/layout/vProcess5"/>
    <dgm:cxn modelId="{329161DC-1EA9-42E3-822B-3F9AFCA9758A}" type="presOf" srcId="{F3E8F6B3-F95E-4025-8CFE-FDE745D0A653}" destId="{013C56D5-0CA5-47EB-B786-0AB370387915}" srcOrd="0" destOrd="0" presId="urn:microsoft.com/office/officeart/2005/8/layout/vProcess5"/>
    <dgm:cxn modelId="{D50F0E34-2AFC-4ED7-B0F3-7BD11D302413}" type="presParOf" srcId="{11B7F29B-617A-413C-84AC-498507A9DC21}" destId="{D8DD1BB4-6967-4D1B-B342-02CD0F66AAFC}" srcOrd="0" destOrd="0" presId="urn:microsoft.com/office/officeart/2005/8/layout/vProcess5"/>
    <dgm:cxn modelId="{E658717B-0DF3-4DBF-8F17-BBE2BAC352C5}"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F841DF21-EE9C-467E-9D35-129A5ADFE7FB}"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1E6D6BC1-C618-4CBE-BEF9-8C6ADDB89033}" type="presOf" srcId="{F3E8F6B3-F95E-4025-8CFE-FDE745D0A653}" destId="{013C56D5-0CA5-47EB-B786-0AB370387915}" srcOrd="0" destOrd="0" presId="urn:microsoft.com/office/officeart/2005/8/layout/vProcess5"/>
    <dgm:cxn modelId="{F19D0256-0661-4AC5-949B-3FD2DB42FD7C}" type="presParOf" srcId="{11B7F29B-617A-413C-84AC-498507A9DC21}" destId="{D8DD1BB4-6967-4D1B-B342-02CD0F66AAFC}" srcOrd="0" destOrd="0" presId="urn:microsoft.com/office/officeart/2005/8/layout/vProcess5"/>
    <dgm:cxn modelId="{AA8218E8-2D47-4D7F-84E6-559BF97FBD4C}"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400" b="1" dirty="0">
              <a:solidFill>
                <a:srgbClr val="FFFF00"/>
              </a:solidFill>
            </a:rPr>
            <a:t>وبالمثل يمكن إعداد حـ/ الخزينة ذو الرصيد المتحرك على النحو التالي:</a:t>
          </a:r>
          <a:endParaRPr lang="ar-EG" sz="2400" b="1" dirty="0">
            <a:solidFill>
              <a:srgbClr val="FFFF00"/>
            </a:solidFill>
          </a:endParaRPr>
        </a:p>
        <a:p>
          <a:pPr algn="r" rtl="1"/>
          <a:endParaRPr lang="ar-EG" sz="2400" b="1" dirty="0">
            <a:solidFill>
              <a:srgbClr val="FFFF00"/>
            </a:solidFill>
          </a:endParaRPr>
        </a:p>
        <a:p>
          <a:pPr algn="r" rtl="1"/>
          <a:endParaRPr lang="ar-EG" sz="2400" b="1" dirty="0">
            <a:solidFill>
              <a:srgbClr val="FFFF00"/>
            </a:solidFill>
          </a:endParaRPr>
        </a:p>
        <a:p>
          <a:pPr algn="r" rtl="1"/>
          <a:endParaRPr lang="ar-EG" sz="2800" b="1" dirty="0">
            <a:solidFill>
              <a:srgbClr val="FFFF00"/>
            </a:solidFill>
          </a:endParaRPr>
        </a:p>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0AA39344-6597-4AED-9A73-7790E6E90C72}"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F64251FB-AF5D-4C96-B845-2C3E0CC2AC37}" type="presOf" srcId="{F3E8F6B3-F95E-4025-8CFE-FDE745D0A653}" destId="{013C56D5-0CA5-47EB-B786-0AB370387915}" srcOrd="0" destOrd="0" presId="urn:microsoft.com/office/officeart/2005/8/layout/vProcess5"/>
    <dgm:cxn modelId="{53EC6E50-8844-4DD1-886C-9BFBBF029DD6}" type="presParOf" srcId="{11B7F29B-617A-413C-84AC-498507A9DC21}" destId="{D8DD1BB4-6967-4D1B-B342-02CD0F66AAFC}" srcOrd="0" destOrd="0" presId="urn:microsoft.com/office/officeart/2005/8/layout/vProcess5"/>
    <dgm:cxn modelId="{A543E347-CF70-4E7E-84ED-7A80E8BAC467}"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solidFill>
                <a:srgbClr val="FFFF00"/>
              </a:solidFill>
            </a:rPr>
            <a:t>أختر أفضل إجابة صحيحة لكل عبارة من العبارات التالية: </a:t>
          </a:r>
          <a:endParaRPr lang="ar-EG" sz="3200" b="1" dirty="0">
            <a:solidFill>
              <a:srgbClr val="FFFF00"/>
            </a:solidFill>
          </a:endParaRPr>
        </a:p>
        <a:p>
          <a:pPr algn="r" rtl="1"/>
          <a:r>
            <a:rPr lang="ar-SA" sz="3200" b="1" dirty="0">
              <a:solidFill>
                <a:srgbClr val="FFFF00"/>
              </a:solidFill>
            </a:rPr>
            <a:t>(</a:t>
          </a:r>
          <a:r>
            <a:rPr lang="ar-EG" sz="3200" b="1" dirty="0">
              <a:solidFill>
                <a:srgbClr val="FFFF00"/>
              </a:solidFill>
            </a:rPr>
            <a:t>1</a:t>
          </a:r>
          <a:r>
            <a:rPr lang="ar-SA" sz="3200" b="1" dirty="0">
              <a:solidFill>
                <a:srgbClr val="FFFF00"/>
              </a:solidFill>
            </a:rPr>
            <a:t>)</a:t>
          </a:r>
          <a:r>
            <a:rPr lang="ar-EG" sz="3200" b="1" dirty="0">
              <a:solidFill>
                <a:srgbClr val="FFFF00"/>
              </a:solidFill>
            </a:rPr>
            <a:t> </a:t>
          </a:r>
          <a:r>
            <a:rPr lang="ar-SA" sz="3200" b="1" dirty="0">
              <a:solidFill>
                <a:srgbClr val="FFFF00"/>
              </a:solidFill>
            </a:rPr>
            <a:t>أرصدة الحسابات الحقيقية:</a:t>
          </a:r>
          <a:endParaRPr lang="ar-EG" sz="3200" b="1" dirty="0">
            <a:solidFill>
              <a:srgbClr val="FFFF00"/>
            </a:solidFill>
          </a:endParaRPr>
        </a:p>
        <a:p>
          <a:pPr algn="r" rtl="1"/>
          <a:r>
            <a:rPr lang="ar-SA" sz="3200" dirty="0"/>
            <a:t>أ -</a:t>
          </a:r>
          <a:r>
            <a:rPr lang="ar-EG" sz="3200" dirty="0"/>
            <a:t> </a:t>
          </a:r>
          <a:r>
            <a:rPr lang="ar-SA" sz="3200" dirty="0"/>
            <a:t>تنقل للفترة المالية التالية</a:t>
          </a:r>
          <a:r>
            <a:rPr lang="ar-EG" sz="3200" dirty="0"/>
            <a:t>     </a:t>
          </a:r>
          <a:endParaRPr lang="en-US" sz="3200" dirty="0"/>
        </a:p>
        <a:p>
          <a:pPr algn="r" rtl="1"/>
          <a:r>
            <a:rPr lang="ar-SA" sz="3200" dirty="0"/>
            <a:t>ب-</a:t>
          </a:r>
          <a:r>
            <a:rPr lang="ar-EG" sz="3200" dirty="0"/>
            <a:t> </a:t>
          </a:r>
          <a:r>
            <a:rPr lang="ar-SA" sz="3200" dirty="0"/>
            <a:t>يتم إقفالها في قائمة الدخل</a:t>
          </a:r>
          <a:endParaRPr lang="ar-EG" sz="3200" dirty="0"/>
        </a:p>
        <a:p>
          <a:pPr algn="r" rtl="1"/>
          <a:r>
            <a:rPr lang="ar-SA" sz="3200" dirty="0"/>
            <a:t>ج-</a:t>
          </a:r>
          <a:r>
            <a:rPr lang="ar-EG" sz="3200" dirty="0"/>
            <a:t> </a:t>
          </a:r>
          <a:r>
            <a:rPr lang="ar-SA" sz="3200" dirty="0"/>
            <a:t>تظهر في ميزانية الفترة التالية</a:t>
          </a:r>
          <a:r>
            <a:rPr lang="ar-EG" sz="3200" dirty="0"/>
            <a:t>  </a:t>
          </a:r>
          <a:endParaRPr lang="en-US" sz="3200" dirty="0"/>
        </a:p>
        <a:p>
          <a:pPr algn="r" rtl="1"/>
          <a:r>
            <a:rPr lang="ar-SA" sz="3200" dirty="0"/>
            <a:t>د -</a:t>
          </a:r>
          <a:r>
            <a:rPr lang="ar-EG" sz="3200" dirty="0"/>
            <a:t> </a:t>
          </a:r>
          <a:r>
            <a:rPr lang="ar-SA" sz="3200" dirty="0"/>
            <a:t>تطرح من أرصدة الفترة التالية</a:t>
          </a:r>
          <a:endParaRPr lang="ar-EG"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2503368A-77AE-4D43-884B-1A26DA7F6EDB}" type="presOf" srcId="{FD5A9121-9E87-42B2-9B05-455EC8C05672}" destId="{11B7F29B-617A-413C-84AC-498507A9DC21}" srcOrd="0" destOrd="0" presId="urn:microsoft.com/office/officeart/2005/8/layout/vProcess5"/>
    <dgm:cxn modelId="{1DF8AEBC-6C95-4A8E-A6B3-EA4EBBEB6B77}" type="presOf" srcId="{F3E8F6B3-F95E-4025-8CFE-FDE745D0A653}" destId="{013C56D5-0CA5-47EB-B786-0AB370387915}" srcOrd="0" destOrd="0" presId="urn:microsoft.com/office/officeart/2005/8/layout/vProcess5"/>
    <dgm:cxn modelId="{94205E6C-93D9-469B-A547-441C9A488B73}" type="presParOf" srcId="{11B7F29B-617A-413C-84AC-498507A9DC21}" destId="{D8DD1BB4-6967-4D1B-B342-02CD0F66AAFC}" srcOrd="0" destOrd="0" presId="urn:microsoft.com/office/officeart/2005/8/layout/vProcess5"/>
    <dgm:cxn modelId="{B9215074-F518-4EC1-AD20-FAC13E2204BA}"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solidFill>
                <a:srgbClr val="FFFF00"/>
              </a:solidFill>
            </a:rPr>
            <a:t>أختر أفضل إجابة صحيحة لكل عبارة من العبارات التالية: </a:t>
          </a:r>
          <a:endParaRPr lang="ar-EG" sz="3200" b="1" dirty="0">
            <a:solidFill>
              <a:srgbClr val="FFFF00"/>
            </a:solidFill>
          </a:endParaRPr>
        </a:p>
        <a:p>
          <a:pPr algn="r" rtl="1"/>
          <a:r>
            <a:rPr lang="ar-SA" sz="3200" b="1" dirty="0">
              <a:solidFill>
                <a:srgbClr val="FFFF00"/>
              </a:solidFill>
            </a:rPr>
            <a:t>(</a:t>
          </a:r>
          <a:r>
            <a:rPr lang="ar-EG" sz="3200" b="1" dirty="0">
              <a:solidFill>
                <a:srgbClr val="FFFF00"/>
              </a:solidFill>
            </a:rPr>
            <a:t>2</a:t>
          </a:r>
          <a:r>
            <a:rPr lang="ar-SA" sz="3200" b="1" dirty="0">
              <a:solidFill>
                <a:srgbClr val="FFFF00"/>
              </a:solidFill>
            </a:rPr>
            <a:t>)</a:t>
          </a:r>
          <a:r>
            <a:rPr lang="ar-EG" sz="3200" b="1" dirty="0">
              <a:solidFill>
                <a:srgbClr val="FFFF00"/>
              </a:solidFill>
            </a:rPr>
            <a:t> </a:t>
          </a:r>
          <a:r>
            <a:rPr lang="ar-SA" sz="3200" b="1" dirty="0">
              <a:solidFill>
                <a:srgbClr val="FFFF00"/>
              </a:solidFill>
            </a:rPr>
            <a:t>أرصدة الحسابات الاسمية:</a:t>
          </a:r>
          <a:endParaRPr lang="ar-EG" sz="3200" b="1" dirty="0">
            <a:solidFill>
              <a:srgbClr val="FFFF00"/>
            </a:solidFill>
          </a:endParaRPr>
        </a:p>
        <a:p>
          <a:pPr algn="r" rtl="1"/>
          <a:r>
            <a:rPr lang="ar-SA" sz="3200" b="1" dirty="0"/>
            <a:t>أ -</a:t>
          </a:r>
          <a:r>
            <a:rPr lang="ar-EG" sz="3200" b="1" dirty="0"/>
            <a:t> </a:t>
          </a:r>
          <a:r>
            <a:rPr lang="ar-SA" sz="3200" b="1" dirty="0"/>
            <a:t>تنقل للفترة المالية الحالية</a:t>
          </a:r>
          <a:r>
            <a:rPr lang="ar-EG" sz="3200" b="1" dirty="0"/>
            <a:t>           </a:t>
          </a:r>
        </a:p>
        <a:p>
          <a:pPr algn="r" rtl="1"/>
          <a:r>
            <a:rPr lang="ar-SA" sz="3200" b="1" dirty="0"/>
            <a:t>ب-</a:t>
          </a:r>
          <a:r>
            <a:rPr lang="ar-EG" sz="3200" b="1" dirty="0"/>
            <a:t> </a:t>
          </a:r>
          <a:r>
            <a:rPr lang="ar-SA" sz="3200" b="1" dirty="0"/>
            <a:t>تطرح من أرصدة الفترة المالية الحالية</a:t>
          </a:r>
          <a:endParaRPr lang="ar-EG" sz="3200" b="1" dirty="0"/>
        </a:p>
        <a:p>
          <a:pPr algn="r" rtl="1"/>
          <a:r>
            <a:rPr lang="ar-SA" sz="3200" b="1" dirty="0"/>
            <a:t>ج-</a:t>
          </a:r>
          <a:r>
            <a:rPr lang="ar-EG" sz="3200" b="1" dirty="0"/>
            <a:t> </a:t>
          </a:r>
          <a:r>
            <a:rPr lang="ar-SA" sz="3200" b="1" dirty="0"/>
            <a:t>يتم إقفالها في قائمة الدخل</a:t>
          </a:r>
          <a:r>
            <a:rPr lang="ar-EG" sz="3200" b="1" dirty="0"/>
            <a:t>                </a:t>
          </a:r>
        </a:p>
        <a:p>
          <a:pPr algn="r" rtl="1"/>
          <a:r>
            <a:rPr lang="ar-SA" sz="3200" b="1" dirty="0"/>
            <a:t>د </a:t>
          </a:r>
          <a:r>
            <a:rPr lang="ar-EG" sz="3200" b="1" dirty="0"/>
            <a:t>- </a:t>
          </a:r>
          <a:r>
            <a:rPr lang="ar-SA" sz="3200" b="1" dirty="0"/>
            <a:t>تظهر في ميزانية الفترة التالية</a:t>
          </a:r>
          <a:endParaRPr lang="en-US" sz="3200" b="1" dirty="0">
            <a:solidFill>
              <a:srgbClr val="FFFF00"/>
            </a:solidFill>
          </a:endParaRPr>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8583FE12-5150-4F73-B8E3-8775427BA798}" type="presOf" srcId="{FD5A9121-9E87-42B2-9B05-455EC8C05672}" destId="{11B7F29B-617A-413C-84AC-498507A9DC21}" srcOrd="0" destOrd="0" presId="urn:microsoft.com/office/officeart/2005/8/layout/vProcess5"/>
    <dgm:cxn modelId="{6E587630-9F0B-48E1-B612-C70C65793370}"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76D6F4A8-B2FD-426D-A829-860D6BD80945}" type="presParOf" srcId="{11B7F29B-617A-413C-84AC-498507A9DC21}" destId="{D8DD1BB4-6967-4D1B-B342-02CD0F66AAFC}" srcOrd="0" destOrd="0" presId="urn:microsoft.com/office/officeart/2005/8/layout/vProcess5"/>
    <dgm:cxn modelId="{A5EE17EA-ACF7-4E45-9B72-3BE6C5EE2F3A}"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2800" b="1" dirty="0"/>
        </a:p>
        <a:p>
          <a:pPr algn="r" rtl="1"/>
          <a:endParaRPr lang="ar-EG" sz="2800" b="1" dirty="0"/>
        </a:p>
        <a:p>
          <a:pPr algn="r" rtl="1"/>
          <a:endParaRPr lang="ar-EG" sz="2800" b="1" dirty="0"/>
        </a:p>
        <a:p>
          <a:pPr algn="r" rtl="1"/>
          <a:endParaRPr lang="ar-EG" sz="2800" b="1" dirty="0"/>
        </a:p>
        <a:p>
          <a:pPr algn="r" rtl="1"/>
          <a:r>
            <a:rPr lang="ar-SA" sz="2800" b="1" dirty="0"/>
            <a:t>عند تسجيل العمليات المالية في دفتر اليومية نجد أن هناك نوعين من قيود اليومية:</a:t>
          </a:r>
          <a:endParaRPr lang="en-US" sz="2800" b="1" dirty="0"/>
        </a:p>
        <a:p>
          <a:pPr algn="r" rtl="1"/>
          <a:r>
            <a:rPr lang="ar-SA" sz="3200" b="1" u="sng" dirty="0">
              <a:solidFill>
                <a:srgbClr val="FFFF00"/>
              </a:solidFill>
            </a:rPr>
            <a:t>النوع الأول: قيد اليومية البسيط</a:t>
          </a:r>
          <a:endParaRPr lang="en-US" sz="3200" b="1" u="sng" dirty="0">
            <a:solidFill>
              <a:srgbClr val="FFFF00"/>
            </a:solidFill>
          </a:endParaRPr>
        </a:p>
        <a:p>
          <a:pPr algn="r" rtl="1"/>
          <a:r>
            <a:rPr lang="ar-SA" sz="2800" b="1" dirty="0"/>
            <a:t>هو القيد الذي يتضمن حساباً واحداً فقط في كل من الطرف المدين والطرف الدائن.</a:t>
          </a:r>
          <a:endParaRPr lang="en-US" sz="2800" b="1" dirty="0"/>
        </a:p>
        <a:p>
          <a:pPr algn="r" rtl="1"/>
          <a:r>
            <a:rPr lang="ar-SA" sz="3200" b="1" u="sng" dirty="0">
              <a:solidFill>
                <a:srgbClr val="FFFF00"/>
              </a:solidFill>
            </a:rPr>
            <a:t>النوع الثاني: القيد المركب</a:t>
          </a:r>
          <a:endParaRPr lang="en-US" sz="3200" b="1" u="sng" dirty="0">
            <a:solidFill>
              <a:srgbClr val="FFFF00"/>
            </a:solidFill>
          </a:endParaRPr>
        </a:p>
        <a:p>
          <a:pPr algn="r" rtl="1"/>
          <a:r>
            <a:rPr lang="ar-SA" sz="2800" b="1" dirty="0"/>
            <a:t>هو القيد الذي يتضمن أكثر من حساب في الطرف المدين أو الطرف الدائن أو الطرفين معاً. </a:t>
          </a:r>
          <a:endParaRPr lang="ar-EG" sz="2800" b="1" dirty="0"/>
        </a:p>
        <a:p>
          <a:pPr algn="r" rtl="1"/>
          <a:endParaRPr lang="ar-EG" sz="2800" b="1" dirty="0"/>
        </a:p>
        <a:p>
          <a:pPr algn="r" rtl="1"/>
          <a:endParaRPr lang="ar-EG" sz="2800" b="1" dirty="0"/>
        </a:p>
        <a:p>
          <a:pPr algn="r" rtl="1"/>
          <a:endParaRPr lang="ar-EG" sz="2800" b="1" dirty="0"/>
        </a:p>
        <a:p>
          <a:pPr algn="r" rtl="1"/>
          <a:endParaRPr lang="ar-EG" sz="2800" b="1" dirty="0"/>
        </a:p>
        <a:p>
          <a:pPr algn="r" rtl="1"/>
          <a:endParaRPr lang="en-US" sz="28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6668AD4F-2282-4BBA-A87A-24942093D292}" type="presOf" srcId="{F3E8F6B3-F95E-4025-8CFE-FDE745D0A653}" destId="{013C56D5-0CA5-47EB-B786-0AB370387915}" srcOrd="0" destOrd="0" presId="urn:microsoft.com/office/officeart/2005/8/layout/vProcess5"/>
    <dgm:cxn modelId="{34497FBB-5044-4145-8DED-9C3198AC9E76}" type="presOf" srcId="{FD5A9121-9E87-42B2-9B05-455EC8C05672}" destId="{11B7F29B-617A-413C-84AC-498507A9DC21}" srcOrd="0" destOrd="0" presId="urn:microsoft.com/office/officeart/2005/8/layout/vProcess5"/>
    <dgm:cxn modelId="{E164EB55-4F0F-42D2-A8CB-240561ED8FD0}" type="presParOf" srcId="{11B7F29B-617A-413C-84AC-498507A9DC21}" destId="{D8DD1BB4-6967-4D1B-B342-02CD0F66AAFC}" srcOrd="0" destOrd="0" presId="urn:microsoft.com/office/officeart/2005/8/layout/vProcess5"/>
    <dgm:cxn modelId="{D78D6347-E770-4D97-9006-BC4D5304B6EB}"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just" rtl="1"/>
          <a:endParaRPr lang="ar-EG" sz="2400" b="1" dirty="0"/>
        </a:p>
        <a:p>
          <a:pPr algn="just" rtl="1"/>
          <a:endParaRPr lang="ar-EG" sz="2400" b="1" dirty="0"/>
        </a:p>
        <a:p>
          <a:pPr algn="just" rtl="1"/>
          <a:endParaRPr lang="ar-EG" sz="2400" b="1" dirty="0"/>
        </a:p>
        <a:p>
          <a:pPr algn="just" rtl="1"/>
          <a:endParaRPr lang="ar-EG" sz="2400" b="1" dirty="0"/>
        </a:p>
        <a:p>
          <a:pPr algn="just" rtl="1"/>
          <a:endParaRPr lang="ar-EG" sz="2400" b="1" dirty="0"/>
        </a:p>
        <a:p>
          <a:pPr algn="just" rtl="1"/>
          <a:endParaRPr lang="ar-EG" sz="2400" b="1" dirty="0"/>
        </a:p>
        <a:p>
          <a:pPr algn="just" rtl="1"/>
          <a:r>
            <a:rPr lang="ar-SA" sz="2400" b="1" dirty="0"/>
            <a:t>في </a:t>
          </a:r>
          <a:r>
            <a:rPr lang="ar-EG" sz="2400" b="1" dirty="0"/>
            <a:t>2016/4/1 </a:t>
          </a:r>
          <a:r>
            <a:rPr lang="ar-SA" sz="2400" b="1" dirty="0"/>
            <a:t>بدأت منشأة التقوى  أعمالها بإيداع 300</a:t>
          </a:r>
          <a:r>
            <a:rPr lang="ar-EG" sz="2400" b="1" dirty="0"/>
            <a:t>,</a:t>
          </a:r>
          <a:r>
            <a:rPr lang="ar-SA" sz="2400" b="1" dirty="0"/>
            <a:t>000 جنيه في البنك الاهلي كرأس مال للمنشأة وقد تمت العمليات التالية خلال شهر إبريل عام 2016: </a:t>
          </a:r>
          <a:endParaRPr lang="en-US" sz="2400" b="1" dirty="0"/>
        </a:p>
        <a:p>
          <a:pPr algn="just" rtl="1"/>
          <a:r>
            <a:rPr lang="ar-SA" sz="2400" b="1" dirty="0"/>
            <a:t>في 4/4  شراء أثاث وتركيبات بمبلغ 20000 جنيه بشيك </a:t>
          </a:r>
          <a:endParaRPr lang="en-US" sz="2400" b="1" dirty="0"/>
        </a:p>
        <a:p>
          <a:pPr algn="just" rtl="1"/>
          <a:r>
            <a:rPr lang="ar-SA" sz="2400" b="1" dirty="0"/>
            <a:t>في </a:t>
          </a:r>
          <a:r>
            <a:rPr lang="ar-EG" sz="2400" b="1" dirty="0"/>
            <a:t>4</a:t>
          </a:r>
          <a:r>
            <a:rPr lang="ar-SA" sz="2400" b="1" dirty="0"/>
            <a:t>/</a:t>
          </a:r>
          <a:r>
            <a:rPr lang="ar-EG" sz="2400" b="1" dirty="0"/>
            <a:t>5</a:t>
          </a:r>
          <a:r>
            <a:rPr lang="ar-SA" sz="2400" b="1" dirty="0"/>
            <a:t>  شراء سيارات من معارض الأحمد بمبلغ 100000 جنيه سدد نصف القيمة بشيك والباقي على الحساب.</a:t>
          </a:r>
          <a:endParaRPr lang="ar-EG" sz="2400" b="1" dirty="0"/>
        </a:p>
        <a:p>
          <a:pPr algn="just" rtl="1"/>
          <a:r>
            <a:rPr lang="ar-SA" sz="2400" b="1" dirty="0"/>
            <a:t>في 7</a:t>
          </a:r>
          <a:r>
            <a:rPr lang="ar-EG" sz="2400" b="1" dirty="0"/>
            <a:t>4</a:t>
          </a:r>
          <a:r>
            <a:rPr lang="ar-SA" sz="2400" b="1" dirty="0"/>
            <a:t>شراء بضاعة من محلات العمر بمبلغ 30000 جنيه بالآجل</a:t>
          </a:r>
          <a:endParaRPr lang="en-US" sz="2400" b="1" dirty="0"/>
        </a:p>
        <a:p>
          <a:pPr algn="just" rtl="1"/>
          <a:r>
            <a:rPr lang="ar-SA" sz="2400" b="1" dirty="0"/>
            <a:t>في </a:t>
          </a:r>
          <a:r>
            <a:rPr lang="ar-EG" sz="2400" b="1" dirty="0"/>
            <a:t>4/8</a:t>
          </a:r>
          <a:r>
            <a:rPr lang="ar-SA" sz="2400" b="1" dirty="0"/>
            <a:t>  سحب مبلغ 80000 جنيه من البنك وأودعت خزينة المنشأة</a:t>
          </a:r>
          <a:r>
            <a:rPr lang="ar-EG" sz="2400" b="1" dirty="0"/>
            <a:t> .</a:t>
          </a:r>
        </a:p>
        <a:p>
          <a:pPr algn="just" rtl="1"/>
          <a:r>
            <a:rPr lang="ar-SA" sz="2400" b="1" dirty="0"/>
            <a:t>في </a:t>
          </a:r>
          <a:r>
            <a:rPr lang="ar-EG" sz="2400" b="1" dirty="0"/>
            <a:t>4/10</a:t>
          </a:r>
          <a:r>
            <a:rPr lang="ar-SA" sz="2400" b="1" dirty="0"/>
            <a:t>  شراء بضاعة من محلات المصطفى بمبلغ 30000 جنيه سدد 10000 جنيه نقداً والباقي على الحساب</a:t>
          </a:r>
          <a:endParaRPr lang="ar-EG" sz="2400" b="1" dirty="0"/>
        </a:p>
        <a:p>
          <a:pPr algn="just" rtl="1"/>
          <a:endParaRPr lang="ar-EG" sz="2400" b="1" dirty="0"/>
        </a:p>
        <a:p>
          <a:pPr algn="just" rtl="1"/>
          <a:endParaRPr lang="ar-EG" sz="2400" b="1" dirty="0"/>
        </a:p>
        <a:p>
          <a:pPr algn="just" rtl="1"/>
          <a:endParaRPr lang="ar-EG" sz="2400" b="1" dirty="0"/>
        </a:p>
        <a:p>
          <a:pPr algn="just" rtl="1"/>
          <a:endParaRPr lang="ar-EG" sz="2400" b="1" dirty="0"/>
        </a:p>
        <a:p>
          <a:pPr algn="just" rtl="1"/>
          <a:endParaRPr lang="ar-EG" sz="2400" b="1" dirty="0"/>
        </a:p>
        <a:p>
          <a:pPr algn="just" rtl="1"/>
          <a:endParaRPr lang="en-US" sz="24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83873BD5-4BF1-41FB-B968-6CD554305679}" type="presOf" srcId="{FD5A9121-9E87-42B2-9B05-455EC8C05672}" destId="{11B7F29B-617A-413C-84AC-498507A9DC21}" srcOrd="0" destOrd="0" presId="urn:microsoft.com/office/officeart/2005/8/layout/vProcess5"/>
    <dgm:cxn modelId="{8B0594E1-71C3-49AB-A63E-C40B8F9C841E}" type="presOf" srcId="{F3E8F6B3-F95E-4025-8CFE-FDE745D0A653}" destId="{013C56D5-0CA5-47EB-B786-0AB370387915}" srcOrd="0" destOrd="0" presId="urn:microsoft.com/office/officeart/2005/8/layout/vProcess5"/>
    <dgm:cxn modelId="{5C6280A5-106E-405C-A2D3-D9BE5DA2B822}" type="presParOf" srcId="{11B7F29B-617A-413C-84AC-498507A9DC21}" destId="{D8DD1BB4-6967-4D1B-B342-02CD0F66AAFC}" srcOrd="0" destOrd="0" presId="urn:microsoft.com/office/officeart/2005/8/layout/vProcess5"/>
    <dgm:cxn modelId="{92E86AC3-7CA9-4069-B378-5B35C5E02A62}"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2400" b="1" dirty="0"/>
        </a:p>
        <a:p>
          <a:pPr algn="r" rtl="1"/>
          <a:endParaRPr lang="ar-EG" sz="2400" b="1" dirty="0"/>
        </a:p>
        <a:p>
          <a:pPr algn="r" rtl="1"/>
          <a:endParaRPr lang="ar-EG" sz="2400" b="1" dirty="0"/>
        </a:p>
        <a:p>
          <a:pPr algn="r" rtl="1"/>
          <a:endParaRPr lang="ar-EG" sz="2400" b="1" dirty="0"/>
        </a:p>
        <a:p>
          <a:pPr algn="r" rtl="1"/>
          <a:endParaRPr lang="ar-EG" sz="2400" b="1" dirty="0"/>
        </a:p>
        <a:p>
          <a:pPr algn="r" rtl="1"/>
          <a:endParaRPr lang="ar-EG" sz="2400" b="1" dirty="0"/>
        </a:p>
        <a:p>
          <a:pPr algn="r" rtl="1"/>
          <a:r>
            <a:rPr lang="ar-SA" sz="2400" b="1" dirty="0"/>
            <a:t>في </a:t>
          </a:r>
          <a:r>
            <a:rPr lang="ar-EG" sz="2400" b="1" dirty="0"/>
            <a:t>4</a:t>
          </a:r>
          <a:r>
            <a:rPr lang="ar-SA" sz="2400" b="1" dirty="0"/>
            <a:t>/</a:t>
          </a:r>
          <a:r>
            <a:rPr lang="ar-EG" sz="2400" b="1" dirty="0"/>
            <a:t>13</a:t>
          </a:r>
          <a:r>
            <a:rPr lang="ar-SA" sz="2400" b="1" dirty="0"/>
            <a:t>  بيع بضاعة بمبلغ 18000 جنيه نقداً</a:t>
          </a:r>
          <a:endParaRPr lang="en-US" sz="2400" b="1" dirty="0"/>
        </a:p>
        <a:p>
          <a:pPr algn="r" rtl="1"/>
          <a:r>
            <a:rPr lang="ar-SA" sz="2400" b="1" dirty="0"/>
            <a:t>في 4/</a:t>
          </a:r>
          <a:r>
            <a:rPr lang="ar-EG" sz="2400" b="1" dirty="0"/>
            <a:t>14</a:t>
          </a:r>
          <a:r>
            <a:rPr lang="ar-SA" sz="2400" b="1" dirty="0"/>
            <a:t>  بيع بضاعة إلى محلات ياسين بمبلغ 15000 جنيه حصل منها 5000 جنيه بشيك والباقي بالآجل.</a:t>
          </a:r>
          <a:endParaRPr lang="en-US" sz="2400" b="1" dirty="0"/>
        </a:p>
        <a:p>
          <a:pPr algn="r" rtl="1"/>
          <a:r>
            <a:rPr lang="ar-SA" sz="2400" b="1" dirty="0"/>
            <a:t>في </a:t>
          </a:r>
          <a:r>
            <a:rPr lang="ar-EG" sz="2400" b="1" dirty="0"/>
            <a:t>4/15</a:t>
          </a:r>
          <a:r>
            <a:rPr lang="ar-SA" sz="2400" b="1" dirty="0"/>
            <a:t>  سداد إيجار المحل وقدره 5000 جنيه نقداً</a:t>
          </a:r>
          <a:endParaRPr lang="en-US" sz="2400" b="1" dirty="0"/>
        </a:p>
        <a:p>
          <a:pPr algn="r" rtl="1"/>
          <a:r>
            <a:rPr lang="ar-SA" sz="2400" b="1" dirty="0"/>
            <a:t>في </a:t>
          </a:r>
          <a:r>
            <a:rPr lang="ar-EG" sz="2400" b="1" dirty="0"/>
            <a:t>4/20</a:t>
          </a:r>
          <a:r>
            <a:rPr lang="ar-SA" sz="2400" b="1" dirty="0"/>
            <a:t>  سداد نصف المستحق لمحلات العمر بشيك</a:t>
          </a:r>
          <a:endParaRPr lang="en-US" sz="2400" b="1" dirty="0"/>
        </a:p>
        <a:p>
          <a:pPr algn="r" rtl="1"/>
          <a:r>
            <a:rPr lang="ar-SA" sz="2400" b="1" dirty="0"/>
            <a:t>في 4/</a:t>
          </a:r>
          <a:r>
            <a:rPr lang="ar-EG" sz="2400" b="1" dirty="0"/>
            <a:t>24</a:t>
          </a:r>
          <a:r>
            <a:rPr lang="ar-SA" sz="2400" b="1" dirty="0"/>
            <a:t>  سداد مبلغ 10000 جنيه من المستحق لمحلات المصطفى نقداً</a:t>
          </a:r>
          <a:r>
            <a:rPr lang="ar-EG" sz="2400" b="1" dirty="0"/>
            <a:t> .</a:t>
          </a:r>
        </a:p>
        <a:p>
          <a:pPr algn="r" rtl="1"/>
          <a:r>
            <a:rPr lang="ar-SA" sz="2400" b="1" dirty="0"/>
            <a:t>في </a:t>
          </a:r>
          <a:r>
            <a:rPr lang="ar-EG" sz="2400" b="1" dirty="0"/>
            <a:t>4</a:t>
          </a:r>
          <a:r>
            <a:rPr lang="ar-SA" sz="2400" b="1" dirty="0"/>
            <a:t>/</a:t>
          </a:r>
          <a:r>
            <a:rPr lang="ar-EG" sz="2400" b="1" dirty="0"/>
            <a:t>25</a:t>
          </a:r>
          <a:r>
            <a:rPr lang="ar-SA" sz="2400" b="1" dirty="0"/>
            <a:t>  تحصيل المستحق على محلات ياسين نقداً</a:t>
          </a:r>
          <a:endParaRPr lang="en-US" sz="2400" b="1" dirty="0"/>
        </a:p>
        <a:p>
          <a:pPr algn="r" rtl="1"/>
          <a:r>
            <a:rPr lang="ar-SA" sz="2400" b="1" dirty="0"/>
            <a:t>في </a:t>
          </a:r>
          <a:r>
            <a:rPr lang="ar-EG" sz="2400" b="1" dirty="0"/>
            <a:t>4</a:t>
          </a:r>
          <a:r>
            <a:rPr lang="ar-SA" sz="2400" b="1" dirty="0"/>
            <a:t>/</a:t>
          </a:r>
          <a:r>
            <a:rPr lang="ar-EG" sz="2400" b="1" dirty="0"/>
            <a:t>28</a:t>
          </a:r>
          <a:r>
            <a:rPr lang="ar-SA" sz="2400" b="1" dirty="0"/>
            <a:t>  سداد مصروفات الكهرباء 2000 جنيه ومصروفات التليفونات والانترنت 	1000 جنيه نقداً</a:t>
          </a:r>
          <a:endParaRPr lang="en-US" sz="2400" b="1" dirty="0"/>
        </a:p>
        <a:p>
          <a:pPr algn="r" rtl="1"/>
          <a:r>
            <a:rPr lang="ar-SA" sz="2400" b="1" dirty="0"/>
            <a:t>في </a:t>
          </a:r>
          <a:r>
            <a:rPr lang="ar-EG" sz="2400" b="1" dirty="0"/>
            <a:t>4</a:t>
          </a:r>
          <a:r>
            <a:rPr lang="ar-SA" sz="2400" b="1" dirty="0"/>
            <a:t>/</a:t>
          </a:r>
          <a:r>
            <a:rPr lang="ar-EG" sz="2400" b="1" dirty="0"/>
            <a:t>30</a:t>
          </a:r>
          <a:r>
            <a:rPr lang="ar-SA" sz="2400" b="1" dirty="0"/>
            <a:t>  سداد مرتبات وأجور العاملين وقدرها 12000 جنيه بشيك</a:t>
          </a:r>
          <a:endParaRPr lang="en-US" sz="2400" b="1" dirty="0"/>
        </a:p>
        <a:p>
          <a:pPr algn="r" rtl="1"/>
          <a:r>
            <a:rPr lang="ar-SA" sz="2400" b="1" dirty="0">
              <a:solidFill>
                <a:srgbClr val="FFFF00"/>
              </a:solidFill>
            </a:rPr>
            <a:t>المطلوب: تسجيل العمليات السابقة في دفتر اليومية </a:t>
          </a:r>
          <a:endParaRPr lang="ar-EG" sz="2400" b="1" dirty="0">
            <a:solidFill>
              <a:srgbClr val="FFFF00"/>
            </a:solidFill>
          </a:endParaRPr>
        </a:p>
        <a:p>
          <a:pPr algn="r" rtl="1"/>
          <a:endParaRPr lang="ar-EG" sz="2400" b="1" dirty="0"/>
        </a:p>
        <a:p>
          <a:pPr algn="r" rtl="1"/>
          <a:endParaRPr lang="ar-EG" sz="2400" b="1" dirty="0"/>
        </a:p>
        <a:p>
          <a:pPr algn="r" rtl="1"/>
          <a:endParaRPr lang="ar-EG" sz="2400" b="1" dirty="0"/>
        </a:p>
        <a:p>
          <a:pPr algn="r" rtl="1"/>
          <a:endParaRPr lang="ar-EG" sz="2400" b="1" dirty="0"/>
        </a:p>
        <a:p>
          <a:pPr algn="r" rtl="1"/>
          <a:endParaRPr lang="ar-EG" sz="2400" b="1" dirty="0"/>
        </a:p>
        <a:p>
          <a:pPr algn="r" rtl="1"/>
          <a:endParaRPr lang="en-US" sz="24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1B31C53C-D813-48BA-8A8D-44307970633F}"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570CADA7-D253-425C-9DCE-EB0882F869FB}" type="presOf" srcId="{F3E8F6B3-F95E-4025-8CFE-FDE745D0A653}" destId="{013C56D5-0CA5-47EB-B786-0AB370387915}" srcOrd="0" destOrd="0" presId="urn:microsoft.com/office/officeart/2005/8/layout/vProcess5"/>
    <dgm:cxn modelId="{CC1CBE2E-9C2E-4C48-8166-8086A5155F9D}" type="presParOf" srcId="{11B7F29B-617A-413C-84AC-498507A9DC21}" destId="{D8DD1BB4-6967-4D1B-B342-02CD0F66AAFC}" srcOrd="0" destOrd="0" presId="urn:microsoft.com/office/officeart/2005/8/layout/vProcess5"/>
    <dgm:cxn modelId="{EEC05E71-0786-42B1-B373-CA7E2C451545}"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3200" dirty="0"/>
        </a:p>
        <a:p>
          <a:pPr algn="r" rtl="1"/>
          <a:endParaRPr lang="ar-EG" sz="3200" dirty="0"/>
        </a:p>
        <a:p>
          <a:pPr algn="ctr" rtl="1"/>
          <a:endParaRPr lang="ar-EG" sz="3200" b="1" dirty="0"/>
        </a:p>
        <a:p>
          <a:pPr algn="ctr" rtl="1"/>
          <a:endParaRPr lang="ar-EG" sz="2400" b="1" dirty="0"/>
        </a:p>
        <a:p>
          <a:pPr algn="ctr" rtl="1"/>
          <a:r>
            <a:rPr lang="ar-SA" sz="2400" b="1" dirty="0"/>
            <a:t>تسجيل العمليات في دفتر اليومية</a:t>
          </a:r>
          <a:endParaRPr lang="ar-EG" sz="2400" b="1" dirty="0"/>
        </a:p>
        <a:p>
          <a:pPr algn="ctr" rtl="1"/>
          <a:endParaRPr lang="ar-EG" sz="2400" b="1" dirty="0"/>
        </a:p>
        <a:p>
          <a:pPr algn="ctr" rtl="1"/>
          <a:endParaRPr lang="ar-EG" sz="3200" dirty="0"/>
        </a:p>
        <a:p>
          <a:pPr algn="ct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E1507E57-E438-48AB-AAFB-9660FC90EF85}" type="presOf" srcId="{F3E8F6B3-F95E-4025-8CFE-FDE745D0A653}" destId="{013C56D5-0CA5-47EB-B786-0AB370387915}" srcOrd="0" destOrd="0" presId="urn:microsoft.com/office/officeart/2005/8/layout/vProcess5"/>
    <dgm:cxn modelId="{A9A782C8-CAEE-4A6B-B718-41F7F82D493A}" type="presOf" srcId="{FD5A9121-9E87-42B2-9B05-455EC8C05672}" destId="{11B7F29B-617A-413C-84AC-498507A9DC21}" srcOrd="0" destOrd="0" presId="urn:microsoft.com/office/officeart/2005/8/layout/vProcess5"/>
    <dgm:cxn modelId="{283617AE-0E3D-4DFF-BD9D-5E007B9E9630}" type="presParOf" srcId="{11B7F29B-617A-413C-84AC-498507A9DC21}" destId="{D8DD1BB4-6967-4D1B-B342-02CD0F66AAFC}" srcOrd="0" destOrd="0" presId="urn:microsoft.com/office/officeart/2005/8/layout/vProcess5"/>
    <dgm:cxn modelId="{53FBEFFF-24E5-4232-AB73-A3C71E4ADD02}"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E2AD074A-5589-42A2-9C43-372075554270}" type="presOf" srcId="{F3E8F6B3-F95E-4025-8CFE-FDE745D0A653}" destId="{013C56D5-0CA5-47EB-B786-0AB370387915}" srcOrd="0" destOrd="0" presId="urn:microsoft.com/office/officeart/2005/8/layout/vProcess5"/>
    <dgm:cxn modelId="{27075A9C-C136-4614-A223-8C26059D87C1}" type="presOf" srcId="{FD5A9121-9E87-42B2-9B05-455EC8C05672}" destId="{11B7F29B-617A-413C-84AC-498507A9DC21}" srcOrd="0" destOrd="0" presId="urn:microsoft.com/office/officeart/2005/8/layout/vProcess5"/>
    <dgm:cxn modelId="{D7FE431A-E606-4FBC-8D1D-543E20025D0F}" type="presParOf" srcId="{11B7F29B-617A-413C-84AC-498507A9DC21}" destId="{D8DD1BB4-6967-4D1B-B342-02CD0F66AAFC}" srcOrd="0" destOrd="0" presId="urn:microsoft.com/office/officeart/2005/8/layout/vProcess5"/>
    <dgm:cxn modelId="{11042560-04BC-4E23-A5F4-3D35946485CC}"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2693">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6DD83A69-32AA-470B-9F0C-BC6036CCF690}" type="presOf" srcId="{F3E8F6B3-F95E-4025-8CFE-FDE745D0A653}" destId="{013C56D5-0CA5-47EB-B786-0AB370387915}" srcOrd="0" destOrd="0" presId="urn:microsoft.com/office/officeart/2005/8/layout/vProcess5"/>
    <dgm:cxn modelId="{DC0515D6-0BC5-4E5A-BAB8-458E3DC51779}" type="presOf" srcId="{FD5A9121-9E87-42B2-9B05-455EC8C05672}" destId="{11B7F29B-617A-413C-84AC-498507A9DC21}" srcOrd="0" destOrd="0" presId="urn:microsoft.com/office/officeart/2005/8/layout/vProcess5"/>
    <dgm:cxn modelId="{6C656714-4A4D-4703-BE62-F38E246DBD99}" type="presParOf" srcId="{11B7F29B-617A-413C-84AC-498507A9DC21}" destId="{D8DD1BB4-6967-4D1B-B342-02CD0F66AAFC}" srcOrd="0" destOrd="0" presId="urn:microsoft.com/office/officeart/2005/8/layout/vProcess5"/>
    <dgm:cxn modelId="{4DA70899-7E25-4CA7-BBBD-58B524E10FEC}"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45B7F0E5-A749-4CC0-B7C8-0E2D67C613B4}" type="presOf" srcId="{FD5A9121-9E87-42B2-9B05-455EC8C05672}" destId="{11B7F29B-617A-413C-84AC-498507A9DC21}" srcOrd="0" destOrd="0" presId="urn:microsoft.com/office/officeart/2005/8/layout/vProcess5"/>
    <dgm:cxn modelId="{E47F64FC-3A56-4A43-9019-3EB2D9AAE5DB}" type="presOf" srcId="{F3E8F6B3-F95E-4025-8CFE-FDE745D0A653}" destId="{013C56D5-0CA5-47EB-B786-0AB370387915}" srcOrd="0" destOrd="0" presId="urn:microsoft.com/office/officeart/2005/8/layout/vProcess5"/>
    <dgm:cxn modelId="{8798D749-B065-45D6-9655-D61B01CE04F7}" type="presParOf" srcId="{11B7F29B-617A-413C-84AC-498507A9DC21}" destId="{D8DD1BB4-6967-4D1B-B342-02CD0F66AAFC}" srcOrd="0" destOrd="0" presId="urn:microsoft.com/office/officeart/2005/8/layout/vProcess5"/>
    <dgm:cxn modelId="{ACAAEC0A-3834-4F37-ABE1-729105D61B9E}"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r>
            <a:rPr lang="ar-SA" sz="3200" b="1" kern="1200" dirty="0"/>
            <a:t>بعد تحليل العمليات المالية من واقع المستندات المؤيدة لحدوثها وتحديد الطرف المدين والطرف الدائن يقوم المحاسب بتسجيل هذه العمليات في دفتر اليومية</a:t>
          </a:r>
          <a:r>
            <a:rPr lang="en-US" sz="3200" b="1" kern="1200" dirty="0">
              <a:solidFill>
                <a:srgbClr val="FFFF00"/>
              </a:solidFill>
            </a:rPr>
            <a:t>The  Journal </a:t>
          </a:r>
        </a:p>
        <a:p>
          <a:pPr marL="0" lvl="0" indent="0" algn="just" defTabSz="1422400" rtl="1">
            <a:lnSpc>
              <a:spcPct val="90000"/>
            </a:lnSpc>
            <a:spcBef>
              <a:spcPct val="0"/>
            </a:spcBef>
            <a:spcAft>
              <a:spcPct val="35000"/>
            </a:spcAft>
            <a:buNone/>
          </a:pPr>
          <a:r>
            <a:rPr lang="ar-SA" sz="3200" b="1" kern="1200" dirty="0"/>
            <a:t>يعتبر هذا الدفتر دفتر قيد أولي تسجل فيه جميع العمليات المالية التي تقوم بها المنشأة طبقاً للتسلسل الزمني لحدوث هذه العمليات ويأخذ هذا الدفتر بشكل التالي: </a:t>
          </a: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en-US" sz="3200" b="1" kern="1200" dirty="0"/>
        </a:p>
      </dsp:txBody>
      <dsp:txXfrm>
        <a:off x="131120" y="131120"/>
        <a:ext cx="8119760" cy="42145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537688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57483" y="157483"/>
        <a:ext cx="8067034" cy="506191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82076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r>
            <a:rPr lang="ar-SA" sz="3200" b="1" kern="1200" dirty="0"/>
            <a:t>بعد أن يقوم المحاسب بإجراء قيود اليومية لجميع العمليات المالية التي قامت بها المنشأة، فإنه يقوم بنقل المبالغ المدينة والدائنة من دفتر اليومية إلى الحسابات المختصة بدفتر الأستاذ ويطلق على هذه العملية عملية الترحيل</a:t>
          </a:r>
          <a:r>
            <a:rPr lang="ar-EG" sz="3200" b="1" kern="1200" dirty="0"/>
            <a:t> </a:t>
          </a:r>
          <a:r>
            <a:rPr lang="en-US" sz="3200" b="1" kern="1200" dirty="0">
              <a:solidFill>
                <a:srgbClr val="FFFF00"/>
              </a:solidFill>
            </a:rPr>
            <a:t>Posting</a:t>
          </a:r>
          <a:r>
            <a:rPr lang="ar-SA" sz="3200" b="1" kern="1200" dirty="0">
              <a:solidFill>
                <a:srgbClr val="FFFF00"/>
              </a:solidFill>
            </a:rPr>
            <a:t>.</a:t>
          </a:r>
          <a:endParaRPr lang="en-US" sz="3200" b="1" kern="1200" dirty="0">
            <a:solidFill>
              <a:srgbClr val="FFFF00"/>
            </a:solidFill>
          </a:endParaRPr>
        </a:p>
        <a:p>
          <a:pPr marL="0" lvl="0" indent="0" algn="just" defTabSz="1422400" rtl="1">
            <a:lnSpc>
              <a:spcPct val="90000"/>
            </a:lnSpc>
            <a:spcBef>
              <a:spcPct val="0"/>
            </a:spcBef>
            <a:spcAft>
              <a:spcPct val="35000"/>
            </a:spcAft>
            <a:buNone/>
          </a:pPr>
          <a:r>
            <a:rPr lang="ar-SA" sz="3200" b="1" kern="1200" dirty="0"/>
            <a:t>يعد دفتر الأستاذ بمثابة سجل يخصص به صفحة أو أكثر لكل حساب من الحسابات المختلفة التي تضمنتها قيود اليومية، ومن ثم فإن حسابات دفتر الأستاذ تعد وسيلة لتجميع كل المعلومات المتعلقة بالتغيرات التي أجريت على الحساب، ويأخذ كل حساب في دفتر الأستاذ الشكل التالي:</a:t>
          </a: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en-US" sz="3200" b="1" kern="1200" dirty="0"/>
        </a:p>
      </dsp:txBody>
      <dsp:txXfrm>
        <a:off x="141195" y="141195"/>
        <a:ext cx="8099610" cy="453837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6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36977" y="136977"/>
        <a:ext cx="8108046" cy="440279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just" defTabSz="1244600" rtl="1">
            <a:lnSpc>
              <a:spcPct val="90000"/>
            </a:lnSpc>
            <a:spcBef>
              <a:spcPct val="0"/>
            </a:spcBef>
            <a:spcAft>
              <a:spcPct val="35000"/>
            </a:spcAft>
            <a:buNone/>
          </a:pPr>
          <a:r>
            <a:rPr lang="ar-EG" sz="2800" b="1" kern="1200" dirty="0"/>
            <a:t>- </a:t>
          </a:r>
        </a:p>
        <a:p>
          <a:pPr marL="0" lvl="0" indent="0" algn="just" defTabSz="1244600" rtl="1">
            <a:lnSpc>
              <a:spcPct val="90000"/>
            </a:lnSpc>
            <a:spcBef>
              <a:spcPct val="0"/>
            </a:spcBef>
            <a:spcAft>
              <a:spcPct val="35000"/>
            </a:spcAft>
            <a:buNone/>
          </a:pPr>
          <a:endParaRPr lang="ar-EG" sz="2800" b="1" kern="1200" dirty="0"/>
        </a:p>
        <a:p>
          <a:pPr marL="0" lvl="0" indent="0" algn="just" defTabSz="1244600" rtl="1">
            <a:lnSpc>
              <a:spcPct val="90000"/>
            </a:lnSpc>
            <a:spcBef>
              <a:spcPct val="0"/>
            </a:spcBef>
            <a:spcAft>
              <a:spcPct val="35000"/>
            </a:spcAft>
            <a:buNone/>
          </a:pPr>
          <a:endParaRPr lang="ar-EG" sz="2800" b="1" kern="1200" dirty="0"/>
        </a:p>
        <a:p>
          <a:pPr marL="0" lvl="0" indent="0" algn="just" defTabSz="1244600" rtl="1">
            <a:lnSpc>
              <a:spcPct val="90000"/>
            </a:lnSpc>
            <a:spcBef>
              <a:spcPct val="0"/>
            </a:spcBef>
            <a:spcAft>
              <a:spcPct val="35000"/>
            </a:spcAft>
            <a:buNone/>
          </a:pPr>
          <a:r>
            <a:rPr lang="ar-EG" sz="2800" b="1" kern="1200" dirty="0"/>
            <a:t>- </a:t>
          </a:r>
          <a:r>
            <a:rPr lang="ar-SA" sz="2800" b="1" kern="1200" dirty="0"/>
            <a:t>يتم جمع الجانب المدين والجانب الدائن من الحساب بدفتر الأستاذ.</a:t>
          </a:r>
          <a:endParaRPr lang="en-US" sz="2800" b="1" kern="1200" dirty="0"/>
        </a:p>
        <a:p>
          <a:pPr marL="0" lvl="0" indent="0" algn="just" defTabSz="1244600" rtl="1">
            <a:lnSpc>
              <a:spcPct val="90000"/>
            </a:lnSpc>
            <a:spcBef>
              <a:spcPct val="0"/>
            </a:spcBef>
            <a:spcAft>
              <a:spcPct val="35000"/>
            </a:spcAft>
            <a:buNone/>
          </a:pPr>
          <a:r>
            <a:rPr lang="ar-EG" sz="2800" b="1" kern="1200" dirty="0"/>
            <a:t>- </a:t>
          </a:r>
          <a:r>
            <a:rPr lang="ar-SA" sz="2800" b="1" kern="1200" dirty="0"/>
            <a:t>يتم كتابة مجموع الجانب الأكبر في خانة المجموع بالجانب المدين والجانب الدائن</a:t>
          </a:r>
          <a:endParaRPr lang="en-US" sz="2800" b="1" kern="1200" dirty="0"/>
        </a:p>
        <a:p>
          <a:pPr marL="0" lvl="0" indent="0" algn="just" defTabSz="1244600" rtl="1">
            <a:lnSpc>
              <a:spcPct val="90000"/>
            </a:lnSpc>
            <a:spcBef>
              <a:spcPct val="0"/>
            </a:spcBef>
            <a:spcAft>
              <a:spcPct val="35000"/>
            </a:spcAft>
            <a:buNone/>
          </a:pPr>
          <a:r>
            <a:rPr lang="ar-EG" sz="2800" b="1" kern="1200" dirty="0"/>
            <a:t>- </a:t>
          </a:r>
          <a:r>
            <a:rPr lang="ar-SA" sz="2800" b="1" kern="1200" dirty="0"/>
            <a:t>يتم إيجاد الفرق بين مجموع الجانبين المدين والدائن ووضع هذا الفرق في الجانب الأصغر من حساب الأستاذ.</a:t>
          </a:r>
          <a:endParaRPr lang="ar-EG" sz="2800" b="1" kern="1200" dirty="0"/>
        </a:p>
        <a:p>
          <a:pPr marL="0" lvl="0" indent="0" algn="just" defTabSz="1244600" rtl="1">
            <a:lnSpc>
              <a:spcPct val="90000"/>
            </a:lnSpc>
            <a:spcBef>
              <a:spcPct val="0"/>
            </a:spcBef>
            <a:spcAft>
              <a:spcPct val="35000"/>
            </a:spcAft>
            <a:buNone/>
          </a:pPr>
          <a:r>
            <a:rPr lang="ar-EG" sz="2800" b="1" kern="1200" dirty="0"/>
            <a:t>ي</a:t>
          </a:r>
          <a:r>
            <a:rPr lang="ar-SA" sz="2800" b="1" kern="1200" dirty="0"/>
            <a:t>سمى هذا الفرق الرصيد المرحل، فهو عبارة عن المتمم الحسابي أو هو مقاصة بين المجموع المدين والمجموع الدائن </a:t>
          </a:r>
          <a:endParaRPr lang="ar-EG" sz="2800" b="1" kern="1200" dirty="0"/>
        </a:p>
        <a:p>
          <a:pPr marL="0" lvl="0" indent="0" algn="just" defTabSz="1244600" rtl="1">
            <a:lnSpc>
              <a:spcPct val="90000"/>
            </a:lnSpc>
            <a:spcBef>
              <a:spcPct val="0"/>
            </a:spcBef>
            <a:spcAft>
              <a:spcPct val="35000"/>
            </a:spcAft>
            <a:buNone/>
          </a:pPr>
          <a:r>
            <a:rPr lang="ar-SA" sz="2800" b="1" kern="1200" dirty="0"/>
            <a:t>يكون الرصيد مديناً إذا كان الجانب المدين أكبر من الجانب الدائن والعكس صحيح</a:t>
          </a:r>
          <a:endParaRPr lang="ar-EG" sz="2800" b="1" kern="1200" dirty="0"/>
        </a:p>
        <a:p>
          <a:pPr marL="0" lvl="0" indent="0" algn="just" defTabSz="1244600" rtl="1">
            <a:lnSpc>
              <a:spcPct val="90000"/>
            </a:lnSpc>
            <a:spcBef>
              <a:spcPct val="0"/>
            </a:spcBef>
            <a:spcAft>
              <a:spcPct val="35000"/>
            </a:spcAft>
            <a:buNone/>
          </a:pPr>
          <a:endParaRPr lang="ar-EG" sz="2800" b="1" kern="1200" dirty="0"/>
        </a:p>
        <a:p>
          <a:pPr marL="0" lvl="0" indent="0" algn="just" defTabSz="1244600" rtl="1">
            <a:lnSpc>
              <a:spcPct val="90000"/>
            </a:lnSpc>
            <a:spcBef>
              <a:spcPct val="0"/>
            </a:spcBef>
            <a:spcAft>
              <a:spcPct val="35000"/>
            </a:spcAft>
            <a:buNone/>
          </a:pPr>
          <a:endParaRPr lang="ar-EG" sz="2800" b="1" kern="1200" dirty="0"/>
        </a:p>
        <a:p>
          <a:pPr marL="0" lvl="0" indent="0" algn="just" defTabSz="1244600" rtl="1">
            <a:lnSpc>
              <a:spcPct val="90000"/>
            </a:lnSpc>
            <a:spcBef>
              <a:spcPct val="0"/>
            </a:spcBef>
            <a:spcAft>
              <a:spcPct val="35000"/>
            </a:spcAft>
            <a:buNone/>
          </a:pPr>
          <a:endParaRPr lang="en-US" sz="2800" b="1" kern="1200" dirty="0"/>
        </a:p>
      </dsp:txBody>
      <dsp:txXfrm>
        <a:off x="131120" y="131120"/>
        <a:ext cx="8119760" cy="421451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5108798"/>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r>
            <a:rPr lang="ar-EG" sz="3200" b="1" kern="1200" dirty="0"/>
            <a:t>  </a:t>
          </a:r>
          <a:r>
            <a:rPr lang="ar-SA" sz="3200" b="1" kern="1200" dirty="0"/>
            <a:t>إذا تساوى مجموع جانبي الحساب لا يكون هناك رصيد لهذا الحساب وفي هذه الحالة يقال أن الحساب مقفل </a:t>
          </a:r>
          <a:endParaRPr lang="en-US" sz="3200" b="1" kern="1200" dirty="0"/>
        </a:p>
        <a:p>
          <a:pPr marL="0" lvl="0" indent="0" algn="just" defTabSz="1422400" rtl="1">
            <a:lnSpc>
              <a:spcPct val="90000"/>
            </a:lnSpc>
            <a:spcBef>
              <a:spcPct val="0"/>
            </a:spcBef>
            <a:spcAft>
              <a:spcPct val="35000"/>
            </a:spcAft>
            <a:buNone/>
          </a:pPr>
          <a:r>
            <a:rPr lang="ar-EG" sz="3200" b="1" kern="1200" dirty="0"/>
            <a:t>- </a:t>
          </a:r>
          <a:r>
            <a:rPr lang="ar-SA" sz="3200" b="1" kern="1200" dirty="0"/>
            <a:t>في بداية الفترة المحاسبية التالية وقبل البدء في ترحيل العمليات الجديدة المختصة بهذه الفترة يتم نقل الرصيد المرحل إلى الجانب العكسي للجانب الذي ظهر فيه ويسمى رصيد منقول ويكتب أمامه تاريخ بدء الفترة المحاسبية الجديدة</a:t>
          </a:r>
          <a:endParaRPr lang="en-US" sz="3200" b="1" kern="1200" dirty="0"/>
        </a:p>
        <a:p>
          <a:pPr marL="0" lvl="0" indent="0" algn="just" defTabSz="1422400" rtl="1">
            <a:lnSpc>
              <a:spcPct val="90000"/>
            </a:lnSpc>
            <a:spcBef>
              <a:spcPct val="0"/>
            </a:spcBef>
            <a:spcAft>
              <a:spcPct val="35000"/>
            </a:spcAft>
            <a:buNone/>
          </a:pPr>
          <a:r>
            <a:rPr lang="ar-SA" sz="3200" b="1" kern="1200" dirty="0">
              <a:solidFill>
                <a:srgbClr val="FFFF00"/>
              </a:solidFill>
            </a:rPr>
            <a:t>وفيما يلي توضيح كيفية تطبيق الخطوات السابقة على المثال السابق مباشرة </a:t>
          </a:r>
          <a:endParaRPr lang="ar-EG" sz="3200" b="1" kern="1200" dirty="0">
            <a:solidFill>
              <a:srgbClr val="FFFF00"/>
            </a:solidFill>
          </a:endParaRPr>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en-US" sz="3200" b="1" kern="1200" dirty="0"/>
        </a:p>
      </dsp:txBody>
      <dsp:txXfrm>
        <a:off x="149632" y="149632"/>
        <a:ext cx="8082736" cy="480953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964782"/>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45413" y="145413"/>
        <a:ext cx="8091174" cy="467395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r>
            <a:rPr lang="ar-SA" sz="2800" b="1" u="sng" kern="1200" dirty="0">
              <a:solidFill>
                <a:srgbClr val="FFFF00"/>
              </a:solidFill>
            </a:rPr>
            <a:t>ملاحظات على حسابات دفتر الأستاذ:</a:t>
          </a:r>
          <a:endParaRPr lang="en-US" sz="2800" b="1" u="sng" kern="1200" dirty="0">
            <a:solidFill>
              <a:srgbClr val="FFFF00"/>
            </a:solidFill>
          </a:endParaRPr>
        </a:p>
        <a:p>
          <a:pPr marL="0" lvl="0" indent="0" algn="just" defTabSz="1244600" rtl="1">
            <a:lnSpc>
              <a:spcPct val="90000"/>
            </a:lnSpc>
            <a:spcBef>
              <a:spcPct val="0"/>
            </a:spcBef>
            <a:spcAft>
              <a:spcPct val="35000"/>
            </a:spcAft>
            <a:buNone/>
          </a:pPr>
          <a:r>
            <a:rPr lang="ar-EG" sz="2800" b="1" kern="1200" dirty="0"/>
            <a:t>1- </a:t>
          </a:r>
          <a:r>
            <a:rPr lang="ar-SA" sz="2800" b="1" kern="1200" dirty="0"/>
            <a:t>يجب أن يكون الرصيد المرحل لكل حساب من حسابات دفتر الأستاذ متفقاً مع طبيعة الحساب الذي ينتمي إليه الرصيد، فعلى سبيل المثال الرصيد المرحل لحساب البنك وقدره 128000 جنيه ظهر كرصيد مدين وهذا يتفق مع طبيعة حـ/ البنك بوصفه أصلاً ذا رصيد مدين بطبيعته، كما ظهر رصيد حـ/ الدائنون دائناً بمبلغ 75000 جنيه، وهذا يتفق مع طبيعة حساب الدائنين بوصفه ينتمي إلى مجموعة الخصوم، وهي بطبيعتها دائنة، وكذلك ظهر رصيد حـ/ رأس المال دائن، وهكذا بالنسبة لجميع الحسابات. </a:t>
          </a: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en-US" sz="2800" b="1" kern="1200" dirty="0"/>
        </a:p>
      </dsp:txBody>
      <dsp:txXfrm>
        <a:off x="131120" y="131120"/>
        <a:ext cx="8119760" cy="421451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r>
            <a:rPr lang="ar-EG" sz="3200" b="1" kern="1200" dirty="0"/>
            <a:t>2- </a:t>
          </a:r>
          <a:r>
            <a:rPr lang="ar-SA" sz="3200" b="1" kern="1200" dirty="0"/>
            <a:t>يتم تقسيم الحسابات التي يتم فتحها بدفتر الأستاذ إلى نوعين من الحسابات</a:t>
          </a:r>
          <a:r>
            <a:rPr lang="ar-EG" sz="3200" b="1" kern="1200" dirty="0"/>
            <a:t>:</a:t>
          </a:r>
          <a:r>
            <a:rPr lang="ar-SA" sz="3200" b="1" kern="1200" dirty="0"/>
            <a:t> </a:t>
          </a:r>
          <a:endParaRPr lang="ar-EG" sz="3200" b="1" kern="1200" dirty="0"/>
        </a:p>
        <a:p>
          <a:pPr marL="0" lvl="0" indent="0" algn="just" defTabSz="1422400" rtl="1">
            <a:lnSpc>
              <a:spcPct val="90000"/>
            </a:lnSpc>
            <a:spcBef>
              <a:spcPct val="0"/>
            </a:spcBef>
            <a:spcAft>
              <a:spcPct val="35000"/>
            </a:spcAft>
            <a:buNone/>
          </a:pPr>
          <a:r>
            <a:rPr lang="ar-EG" sz="3200" b="1" kern="1200" dirty="0"/>
            <a:t>- </a:t>
          </a:r>
          <a:r>
            <a:rPr lang="ar-SA" sz="3200" b="1" kern="1200" dirty="0">
              <a:solidFill>
                <a:srgbClr val="FFFF00"/>
              </a:solidFill>
            </a:rPr>
            <a:t>حسابات حقيقية أو دائمة</a:t>
          </a:r>
          <a:r>
            <a:rPr lang="ar-SA" sz="3200" b="1" kern="1200" dirty="0"/>
            <a:t>، وهي تلك الحسابات التي تنقل أرصدتها من فترة مالية إلى الفترة المالية التالية، وهذه الحسابات هي حسابات الأصول والخصوم وحقوق الملكية. </a:t>
          </a:r>
          <a:endParaRPr lang="ar-EG" sz="3200" b="1" kern="1200" dirty="0"/>
        </a:p>
        <a:p>
          <a:pPr marL="0" lvl="0" indent="0" algn="just" defTabSz="1422400" rtl="1">
            <a:lnSpc>
              <a:spcPct val="90000"/>
            </a:lnSpc>
            <a:spcBef>
              <a:spcPct val="0"/>
            </a:spcBef>
            <a:spcAft>
              <a:spcPct val="35000"/>
            </a:spcAft>
            <a:buNone/>
          </a:pPr>
          <a:r>
            <a:rPr lang="ar-EG" sz="3200" b="1" kern="1200" dirty="0"/>
            <a:t>-</a:t>
          </a:r>
          <a:r>
            <a:rPr lang="ar-SA" sz="3200" b="1" kern="1200" dirty="0"/>
            <a:t> </a:t>
          </a:r>
          <a:r>
            <a:rPr lang="ar-SA" sz="3200" b="1" kern="1200" dirty="0">
              <a:solidFill>
                <a:srgbClr val="FFFF00"/>
              </a:solidFill>
            </a:rPr>
            <a:t>حسابات اسمية أو مؤقتة </a:t>
          </a:r>
          <a:r>
            <a:rPr lang="ar-SA" sz="3200" b="1" kern="1200" dirty="0"/>
            <a:t>وهي تلك الحسابات التي تقفل في نهاية الفترة المالية، ولا تنقل أرصدتها إلى الفترة المالية التالية وهذه الحسابات هي حسابات الإيرادات وحسابات المصروفات </a:t>
          </a: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endParaRPr lang="en-US" sz="3200" b="1" kern="1200" dirty="0"/>
        </a:p>
      </dsp:txBody>
      <dsp:txXfrm>
        <a:off x="131120" y="131120"/>
        <a:ext cx="8119760" cy="421451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just" defTabSz="1244600" rtl="1">
            <a:lnSpc>
              <a:spcPct val="90000"/>
            </a:lnSpc>
            <a:spcBef>
              <a:spcPct val="0"/>
            </a:spcBef>
            <a:spcAft>
              <a:spcPct val="35000"/>
            </a:spcAft>
            <a:buNone/>
          </a:pPr>
          <a:r>
            <a:rPr lang="ar-EG" sz="2800" b="1" kern="1200" dirty="0"/>
            <a:t>3- </a:t>
          </a:r>
          <a:r>
            <a:rPr lang="ar-SA" sz="2800" b="1" kern="1200" dirty="0"/>
            <a:t>هناك شكل آخر لعرض الحسابات بدفتر الأستاذ يسمى حساب الأستاذ ذو الرصيد المتحرك</a:t>
          </a:r>
          <a:r>
            <a:rPr lang="en-US" sz="2800" b="1" kern="1200" dirty="0"/>
            <a:t> </a:t>
          </a:r>
          <a:r>
            <a:rPr lang="en-US" sz="2800" b="1" kern="1200" dirty="0">
              <a:solidFill>
                <a:srgbClr val="FFFF00"/>
              </a:solidFill>
            </a:rPr>
            <a:t>Running Balance Form</a:t>
          </a:r>
          <a:r>
            <a:rPr lang="ar-SA" sz="2800" b="1" kern="1200" dirty="0"/>
            <a:t>في ظل هذا النموذج يأخذ كل حساب من حسابات الأستاذ الشكل التالي:</a:t>
          </a:r>
          <a:endParaRPr lang="ar-EG" sz="2800" b="1" kern="1200" dirty="0"/>
        </a:p>
        <a:p>
          <a:pPr marL="0" lvl="0" indent="0" algn="just" defTabSz="1244600" rtl="1">
            <a:lnSpc>
              <a:spcPct val="90000"/>
            </a:lnSpc>
            <a:spcBef>
              <a:spcPct val="0"/>
            </a:spcBef>
            <a:spcAft>
              <a:spcPct val="35000"/>
            </a:spcAft>
            <a:buNone/>
          </a:pPr>
          <a:endParaRPr lang="en-US" sz="2800" b="1" kern="1200" dirty="0"/>
        </a:p>
        <a:p>
          <a:pPr marL="0" lvl="0" indent="0" algn="just" defTabSz="1244600" rtl="1">
            <a:lnSpc>
              <a:spcPct val="90000"/>
            </a:lnSpc>
            <a:spcBef>
              <a:spcPct val="0"/>
            </a:spcBef>
            <a:spcAft>
              <a:spcPct val="35000"/>
            </a:spcAft>
            <a:buNone/>
          </a:pPr>
          <a:r>
            <a:rPr lang="ar-SA" sz="2800" b="1" kern="1200" dirty="0"/>
            <a:t> </a:t>
          </a:r>
          <a:endParaRPr lang="ar-EG" sz="2800" b="1" kern="1200" dirty="0"/>
        </a:p>
        <a:p>
          <a:pPr marL="0" lvl="0" indent="0" algn="r" defTabSz="1244600" rtl="1">
            <a:lnSpc>
              <a:spcPct val="90000"/>
            </a:lnSpc>
            <a:spcBef>
              <a:spcPct val="0"/>
            </a:spcBef>
            <a:spcAft>
              <a:spcPct val="35000"/>
            </a:spcAft>
            <a:buNone/>
          </a:pPr>
          <a:endParaRPr lang="ar-EG" sz="2800" kern="1200" dirty="0"/>
        </a:p>
        <a:p>
          <a:pPr marL="0" lvl="0" indent="0" algn="r" defTabSz="1244600" rtl="1">
            <a:lnSpc>
              <a:spcPct val="90000"/>
            </a:lnSpc>
            <a:spcBef>
              <a:spcPct val="0"/>
            </a:spcBef>
            <a:spcAft>
              <a:spcPct val="35000"/>
            </a:spcAft>
            <a:buNone/>
          </a:pPr>
          <a:endParaRPr lang="ar-EG" sz="900" kern="1200" dirty="0"/>
        </a:p>
        <a:p>
          <a:pPr marL="0" lvl="0" indent="0" algn="r" defTabSz="1244600" rtl="1">
            <a:lnSpc>
              <a:spcPct val="90000"/>
            </a:lnSpc>
            <a:spcBef>
              <a:spcPct val="0"/>
            </a:spcBef>
            <a:spcAft>
              <a:spcPct val="35000"/>
            </a:spcAft>
            <a:buNone/>
          </a:pPr>
          <a:r>
            <a:rPr lang="ar-EG" sz="2800" b="1" kern="1200" dirty="0">
              <a:solidFill>
                <a:srgbClr val="FFFF00"/>
              </a:solidFill>
            </a:rPr>
            <a:t>- </a:t>
          </a:r>
          <a:r>
            <a:rPr lang="ar-SA" sz="2800" b="1" kern="1200" dirty="0">
              <a:solidFill>
                <a:srgbClr val="FFFF00"/>
              </a:solidFill>
            </a:rPr>
            <a:t>فعلى سبيل المثال يمكن إعداد حـ/ البنك في دفتر الأستاذ، وفقاً لهذا الشكل على النحو التالي: </a:t>
          </a:r>
          <a:endParaRPr lang="ar-EG" sz="2800" kern="1200" dirty="0"/>
        </a:p>
        <a:p>
          <a:pPr marL="0" lvl="0" indent="0" algn="r" defTabSz="1244600" rtl="1">
            <a:lnSpc>
              <a:spcPct val="90000"/>
            </a:lnSpc>
            <a:spcBef>
              <a:spcPct val="0"/>
            </a:spcBef>
            <a:spcAft>
              <a:spcPct val="35000"/>
            </a:spcAft>
            <a:buNone/>
          </a:pPr>
          <a:endParaRPr lang="en-US" sz="2800" kern="1200" dirty="0"/>
        </a:p>
      </dsp:txBody>
      <dsp:txXfrm>
        <a:off x="131120" y="131120"/>
        <a:ext cx="8119760" cy="421451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892774"/>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SA" sz="2400" b="1" kern="1200" dirty="0">
              <a:solidFill>
                <a:srgbClr val="FFFF00"/>
              </a:solidFill>
            </a:rPr>
            <a:t>وبالمثل يمكن إعداد حـ/ الخزينة ذو الرصيد المتحرك على النحو التالي:</a:t>
          </a:r>
          <a:endParaRPr lang="ar-EG" sz="2400" b="1" kern="1200" dirty="0">
            <a:solidFill>
              <a:srgbClr val="FFFF00"/>
            </a:solidFill>
          </a:endParaRPr>
        </a:p>
        <a:p>
          <a:pPr marL="0" lvl="0" indent="0" algn="r" defTabSz="1066800" rtl="1">
            <a:lnSpc>
              <a:spcPct val="90000"/>
            </a:lnSpc>
            <a:spcBef>
              <a:spcPct val="0"/>
            </a:spcBef>
            <a:spcAft>
              <a:spcPct val="35000"/>
            </a:spcAft>
            <a:buNone/>
          </a:pPr>
          <a:endParaRPr lang="ar-EG" sz="2400" b="1" kern="1200" dirty="0">
            <a:solidFill>
              <a:srgbClr val="FFFF00"/>
            </a:solidFill>
          </a:endParaRPr>
        </a:p>
        <a:p>
          <a:pPr marL="0" lvl="0" indent="0" algn="r" defTabSz="1066800" rtl="1">
            <a:lnSpc>
              <a:spcPct val="90000"/>
            </a:lnSpc>
            <a:spcBef>
              <a:spcPct val="0"/>
            </a:spcBef>
            <a:spcAft>
              <a:spcPct val="35000"/>
            </a:spcAft>
            <a:buNone/>
          </a:pPr>
          <a:endParaRPr lang="ar-EG" sz="2400" b="1" kern="1200" dirty="0">
            <a:solidFill>
              <a:srgbClr val="FFFF00"/>
            </a:solidFill>
          </a:endParaRPr>
        </a:p>
        <a:p>
          <a:pPr marL="0" lvl="0" indent="0" algn="r" defTabSz="1066800" rtl="1">
            <a:lnSpc>
              <a:spcPct val="90000"/>
            </a:lnSpc>
            <a:spcBef>
              <a:spcPct val="0"/>
            </a:spcBef>
            <a:spcAft>
              <a:spcPct val="35000"/>
            </a:spcAft>
            <a:buNone/>
          </a:pPr>
          <a:endParaRPr lang="ar-EG" sz="2800" b="1" kern="1200" dirty="0">
            <a:solidFill>
              <a:srgbClr val="FFFF00"/>
            </a:solidFill>
          </a:endParaRPr>
        </a:p>
        <a:p>
          <a:pPr marL="0" lvl="0" indent="0" algn="r" defTabSz="1066800" rtl="1">
            <a:lnSpc>
              <a:spcPct val="90000"/>
            </a:lnSpc>
            <a:spcBef>
              <a:spcPct val="0"/>
            </a:spcBef>
            <a:spcAft>
              <a:spcPct val="35000"/>
            </a:spcAft>
            <a:buNone/>
          </a:pPr>
          <a:endParaRPr lang="ar-EG" sz="3200" kern="1200" dirty="0"/>
        </a:p>
        <a:p>
          <a:pPr marL="0" lvl="0" indent="0" algn="r" defTabSz="1066800" rtl="1">
            <a:lnSpc>
              <a:spcPct val="90000"/>
            </a:lnSpc>
            <a:spcBef>
              <a:spcPct val="0"/>
            </a:spcBef>
            <a:spcAft>
              <a:spcPct val="35000"/>
            </a:spcAft>
            <a:buNone/>
          </a:pPr>
          <a:endParaRPr lang="ar-EG" sz="3200" kern="1200" dirty="0"/>
        </a:p>
        <a:p>
          <a:pPr marL="0" lvl="0" indent="0" algn="r" defTabSz="1066800" rtl="1">
            <a:lnSpc>
              <a:spcPct val="90000"/>
            </a:lnSpc>
            <a:spcBef>
              <a:spcPct val="0"/>
            </a:spcBef>
            <a:spcAft>
              <a:spcPct val="35000"/>
            </a:spcAft>
            <a:buNone/>
          </a:pPr>
          <a:endParaRPr lang="ar-EG" sz="3200" kern="1200" dirty="0"/>
        </a:p>
        <a:p>
          <a:pPr marL="0" lvl="0" indent="0" algn="r" defTabSz="1066800" rtl="1">
            <a:lnSpc>
              <a:spcPct val="90000"/>
            </a:lnSpc>
            <a:spcBef>
              <a:spcPct val="0"/>
            </a:spcBef>
            <a:spcAft>
              <a:spcPct val="35000"/>
            </a:spcAft>
            <a:buNone/>
          </a:pPr>
          <a:endParaRPr lang="ar-EG" sz="3200" kern="1200" dirty="0"/>
        </a:p>
        <a:p>
          <a:pPr marL="0" lvl="0" indent="0" algn="r" defTabSz="1066800" rtl="1">
            <a:lnSpc>
              <a:spcPct val="90000"/>
            </a:lnSpc>
            <a:spcBef>
              <a:spcPct val="0"/>
            </a:spcBef>
            <a:spcAft>
              <a:spcPct val="35000"/>
            </a:spcAft>
            <a:buNone/>
          </a:pPr>
          <a:endParaRPr lang="ar-EG" sz="3200" kern="1200" dirty="0"/>
        </a:p>
      </dsp:txBody>
      <dsp:txXfrm>
        <a:off x="143304" y="143304"/>
        <a:ext cx="8095392" cy="460616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solidFill>
                <a:srgbClr val="FFFF00"/>
              </a:solidFill>
            </a:rPr>
            <a:t>أختر أفضل إجابة صحيحة لكل عبارة من العبارات التالية: </a:t>
          </a:r>
          <a:endParaRPr lang="ar-EG" sz="3200" b="1" kern="1200" dirty="0">
            <a:solidFill>
              <a:srgbClr val="FFFF00"/>
            </a:solidFill>
          </a:endParaRPr>
        </a:p>
        <a:p>
          <a:pPr marL="0" lvl="0" indent="0" algn="r" defTabSz="1422400" rtl="1">
            <a:lnSpc>
              <a:spcPct val="90000"/>
            </a:lnSpc>
            <a:spcBef>
              <a:spcPct val="0"/>
            </a:spcBef>
            <a:spcAft>
              <a:spcPct val="35000"/>
            </a:spcAft>
            <a:buNone/>
          </a:pPr>
          <a:r>
            <a:rPr lang="ar-SA" sz="3200" b="1" kern="1200" dirty="0">
              <a:solidFill>
                <a:srgbClr val="FFFF00"/>
              </a:solidFill>
            </a:rPr>
            <a:t>(</a:t>
          </a:r>
          <a:r>
            <a:rPr lang="ar-EG" sz="3200" b="1" kern="1200" dirty="0">
              <a:solidFill>
                <a:srgbClr val="FFFF00"/>
              </a:solidFill>
            </a:rPr>
            <a:t>1</a:t>
          </a:r>
          <a:r>
            <a:rPr lang="ar-SA" sz="3200" b="1" kern="1200" dirty="0">
              <a:solidFill>
                <a:srgbClr val="FFFF00"/>
              </a:solidFill>
            </a:rPr>
            <a:t>)</a:t>
          </a:r>
          <a:r>
            <a:rPr lang="ar-EG" sz="3200" b="1" kern="1200" dirty="0">
              <a:solidFill>
                <a:srgbClr val="FFFF00"/>
              </a:solidFill>
            </a:rPr>
            <a:t> </a:t>
          </a:r>
          <a:r>
            <a:rPr lang="ar-SA" sz="3200" b="1" kern="1200" dirty="0">
              <a:solidFill>
                <a:srgbClr val="FFFF00"/>
              </a:solidFill>
            </a:rPr>
            <a:t>أرصدة الحسابات الحقيقية:</a:t>
          </a:r>
          <a:endParaRPr lang="ar-EG" sz="3200" b="1" kern="1200" dirty="0">
            <a:solidFill>
              <a:srgbClr val="FFFF00"/>
            </a:solidFill>
          </a:endParaRPr>
        </a:p>
        <a:p>
          <a:pPr marL="0" lvl="0" indent="0" algn="r" defTabSz="1422400" rtl="1">
            <a:lnSpc>
              <a:spcPct val="90000"/>
            </a:lnSpc>
            <a:spcBef>
              <a:spcPct val="0"/>
            </a:spcBef>
            <a:spcAft>
              <a:spcPct val="35000"/>
            </a:spcAft>
            <a:buNone/>
          </a:pPr>
          <a:r>
            <a:rPr lang="ar-SA" sz="3200" kern="1200" dirty="0"/>
            <a:t>أ -</a:t>
          </a:r>
          <a:r>
            <a:rPr lang="ar-EG" sz="3200" kern="1200" dirty="0"/>
            <a:t> </a:t>
          </a:r>
          <a:r>
            <a:rPr lang="ar-SA" sz="3200" kern="1200" dirty="0"/>
            <a:t>تنقل للفترة المالية التالية</a:t>
          </a:r>
          <a:r>
            <a:rPr lang="ar-EG" sz="3200" kern="1200" dirty="0"/>
            <a:t>     </a:t>
          </a:r>
          <a:endParaRPr lang="en-US" sz="3200" kern="1200" dirty="0"/>
        </a:p>
        <a:p>
          <a:pPr marL="0" lvl="0" indent="0" algn="r" defTabSz="1422400" rtl="1">
            <a:lnSpc>
              <a:spcPct val="90000"/>
            </a:lnSpc>
            <a:spcBef>
              <a:spcPct val="0"/>
            </a:spcBef>
            <a:spcAft>
              <a:spcPct val="35000"/>
            </a:spcAft>
            <a:buNone/>
          </a:pPr>
          <a:r>
            <a:rPr lang="ar-SA" sz="3200" kern="1200" dirty="0"/>
            <a:t>ب-</a:t>
          </a:r>
          <a:r>
            <a:rPr lang="ar-EG" sz="3200" kern="1200" dirty="0"/>
            <a:t> </a:t>
          </a:r>
          <a:r>
            <a:rPr lang="ar-SA" sz="3200" kern="1200" dirty="0"/>
            <a:t>يتم إقفالها في قائمة الدخل</a:t>
          </a:r>
          <a:endParaRPr lang="ar-EG" sz="3200" kern="1200" dirty="0"/>
        </a:p>
        <a:p>
          <a:pPr marL="0" lvl="0" indent="0" algn="r" defTabSz="1422400" rtl="1">
            <a:lnSpc>
              <a:spcPct val="90000"/>
            </a:lnSpc>
            <a:spcBef>
              <a:spcPct val="0"/>
            </a:spcBef>
            <a:spcAft>
              <a:spcPct val="35000"/>
            </a:spcAft>
            <a:buNone/>
          </a:pPr>
          <a:r>
            <a:rPr lang="ar-SA" sz="3200" kern="1200" dirty="0"/>
            <a:t>ج-</a:t>
          </a:r>
          <a:r>
            <a:rPr lang="ar-EG" sz="3200" kern="1200" dirty="0"/>
            <a:t> </a:t>
          </a:r>
          <a:r>
            <a:rPr lang="ar-SA" sz="3200" kern="1200" dirty="0"/>
            <a:t>تظهر في ميزانية الفترة التالية</a:t>
          </a:r>
          <a:r>
            <a:rPr lang="ar-EG" sz="3200" kern="1200" dirty="0"/>
            <a:t>  </a:t>
          </a:r>
          <a:endParaRPr lang="en-US" sz="3200" kern="1200" dirty="0"/>
        </a:p>
        <a:p>
          <a:pPr marL="0" lvl="0" indent="0" algn="r" defTabSz="1422400" rtl="1">
            <a:lnSpc>
              <a:spcPct val="90000"/>
            </a:lnSpc>
            <a:spcBef>
              <a:spcPct val="0"/>
            </a:spcBef>
            <a:spcAft>
              <a:spcPct val="35000"/>
            </a:spcAft>
            <a:buNone/>
          </a:pPr>
          <a:r>
            <a:rPr lang="ar-SA" sz="3200" kern="1200" dirty="0"/>
            <a:t>د -</a:t>
          </a:r>
          <a:r>
            <a:rPr lang="ar-EG" sz="3200" kern="1200" dirty="0"/>
            <a:t> </a:t>
          </a:r>
          <a:r>
            <a:rPr lang="ar-SA" sz="3200" kern="1200" dirty="0"/>
            <a:t>تطرح من أرصدة الفترة التالية</a:t>
          </a:r>
          <a:endParaRPr lang="ar-EG" sz="3200" kern="1200" dirty="0"/>
        </a:p>
      </dsp:txBody>
      <dsp:txXfrm>
        <a:off x="131120" y="131120"/>
        <a:ext cx="8119760" cy="421451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solidFill>
                <a:srgbClr val="FFFF00"/>
              </a:solidFill>
            </a:rPr>
            <a:t>أختر أفضل إجابة صحيحة لكل عبارة من العبارات التالية: </a:t>
          </a:r>
          <a:endParaRPr lang="ar-EG" sz="3200" b="1" kern="1200" dirty="0">
            <a:solidFill>
              <a:srgbClr val="FFFF00"/>
            </a:solidFill>
          </a:endParaRPr>
        </a:p>
        <a:p>
          <a:pPr marL="0" lvl="0" indent="0" algn="r" defTabSz="1422400" rtl="1">
            <a:lnSpc>
              <a:spcPct val="90000"/>
            </a:lnSpc>
            <a:spcBef>
              <a:spcPct val="0"/>
            </a:spcBef>
            <a:spcAft>
              <a:spcPct val="35000"/>
            </a:spcAft>
            <a:buNone/>
          </a:pPr>
          <a:r>
            <a:rPr lang="ar-SA" sz="3200" b="1" kern="1200" dirty="0">
              <a:solidFill>
                <a:srgbClr val="FFFF00"/>
              </a:solidFill>
            </a:rPr>
            <a:t>(</a:t>
          </a:r>
          <a:r>
            <a:rPr lang="ar-EG" sz="3200" b="1" kern="1200" dirty="0">
              <a:solidFill>
                <a:srgbClr val="FFFF00"/>
              </a:solidFill>
            </a:rPr>
            <a:t>2</a:t>
          </a:r>
          <a:r>
            <a:rPr lang="ar-SA" sz="3200" b="1" kern="1200" dirty="0">
              <a:solidFill>
                <a:srgbClr val="FFFF00"/>
              </a:solidFill>
            </a:rPr>
            <a:t>)</a:t>
          </a:r>
          <a:r>
            <a:rPr lang="ar-EG" sz="3200" b="1" kern="1200" dirty="0">
              <a:solidFill>
                <a:srgbClr val="FFFF00"/>
              </a:solidFill>
            </a:rPr>
            <a:t> </a:t>
          </a:r>
          <a:r>
            <a:rPr lang="ar-SA" sz="3200" b="1" kern="1200" dirty="0">
              <a:solidFill>
                <a:srgbClr val="FFFF00"/>
              </a:solidFill>
            </a:rPr>
            <a:t>أرصدة الحسابات الاسمية:</a:t>
          </a:r>
          <a:endParaRPr lang="ar-EG" sz="3200" b="1" kern="1200" dirty="0">
            <a:solidFill>
              <a:srgbClr val="FFFF00"/>
            </a:solidFill>
          </a:endParaRPr>
        </a:p>
        <a:p>
          <a:pPr marL="0" lvl="0" indent="0" algn="r" defTabSz="1422400" rtl="1">
            <a:lnSpc>
              <a:spcPct val="90000"/>
            </a:lnSpc>
            <a:spcBef>
              <a:spcPct val="0"/>
            </a:spcBef>
            <a:spcAft>
              <a:spcPct val="35000"/>
            </a:spcAft>
            <a:buNone/>
          </a:pPr>
          <a:r>
            <a:rPr lang="ar-SA" sz="3200" b="1" kern="1200" dirty="0"/>
            <a:t>أ -</a:t>
          </a:r>
          <a:r>
            <a:rPr lang="ar-EG" sz="3200" b="1" kern="1200" dirty="0"/>
            <a:t> </a:t>
          </a:r>
          <a:r>
            <a:rPr lang="ar-SA" sz="3200" b="1" kern="1200" dirty="0"/>
            <a:t>تنقل للفترة المالية الحالية</a:t>
          </a:r>
          <a:r>
            <a:rPr lang="ar-EG" sz="3200" b="1" kern="1200" dirty="0"/>
            <a:t>           </a:t>
          </a:r>
        </a:p>
        <a:p>
          <a:pPr marL="0" lvl="0" indent="0" algn="r" defTabSz="1422400" rtl="1">
            <a:lnSpc>
              <a:spcPct val="90000"/>
            </a:lnSpc>
            <a:spcBef>
              <a:spcPct val="0"/>
            </a:spcBef>
            <a:spcAft>
              <a:spcPct val="35000"/>
            </a:spcAft>
            <a:buNone/>
          </a:pPr>
          <a:r>
            <a:rPr lang="ar-SA" sz="3200" b="1" kern="1200" dirty="0"/>
            <a:t>ب-</a:t>
          </a:r>
          <a:r>
            <a:rPr lang="ar-EG" sz="3200" b="1" kern="1200" dirty="0"/>
            <a:t> </a:t>
          </a:r>
          <a:r>
            <a:rPr lang="ar-SA" sz="3200" b="1" kern="1200" dirty="0"/>
            <a:t>تطرح من أرصدة الفترة المالية الحالية</a:t>
          </a:r>
          <a:endParaRPr lang="ar-EG" sz="3200" b="1" kern="1200" dirty="0"/>
        </a:p>
        <a:p>
          <a:pPr marL="0" lvl="0" indent="0" algn="r" defTabSz="1422400" rtl="1">
            <a:lnSpc>
              <a:spcPct val="90000"/>
            </a:lnSpc>
            <a:spcBef>
              <a:spcPct val="0"/>
            </a:spcBef>
            <a:spcAft>
              <a:spcPct val="35000"/>
            </a:spcAft>
            <a:buNone/>
          </a:pPr>
          <a:r>
            <a:rPr lang="ar-SA" sz="3200" b="1" kern="1200" dirty="0"/>
            <a:t>ج-</a:t>
          </a:r>
          <a:r>
            <a:rPr lang="ar-EG" sz="3200" b="1" kern="1200" dirty="0"/>
            <a:t> </a:t>
          </a:r>
          <a:r>
            <a:rPr lang="ar-SA" sz="3200" b="1" kern="1200" dirty="0"/>
            <a:t>يتم إقفالها في قائمة الدخل</a:t>
          </a:r>
          <a:r>
            <a:rPr lang="ar-EG" sz="3200" b="1" kern="1200" dirty="0"/>
            <a:t>                </a:t>
          </a:r>
        </a:p>
        <a:p>
          <a:pPr marL="0" lvl="0" indent="0" algn="r" defTabSz="1422400" rtl="1">
            <a:lnSpc>
              <a:spcPct val="90000"/>
            </a:lnSpc>
            <a:spcBef>
              <a:spcPct val="0"/>
            </a:spcBef>
            <a:spcAft>
              <a:spcPct val="35000"/>
            </a:spcAft>
            <a:buNone/>
          </a:pPr>
          <a:r>
            <a:rPr lang="ar-SA" sz="3200" b="1" kern="1200" dirty="0"/>
            <a:t>د </a:t>
          </a:r>
          <a:r>
            <a:rPr lang="ar-EG" sz="3200" b="1" kern="1200" dirty="0"/>
            <a:t>- </a:t>
          </a:r>
          <a:r>
            <a:rPr lang="ar-SA" sz="3200" b="1" kern="1200" dirty="0"/>
            <a:t>تظهر في ميزانية الفترة التالية</a:t>
          </a:r>
          <a:endParaRPr lang="en-US" sz="3200" b="1" kern="1200" dirty="0">
            <a:solidFill>
              <a:srgbClr val="FFFF00"/>
            </a:solidFill>
          </a:endParaRPr>
        </a:p>
      </dsp:txBody>
      <dsp:txXfrm>
        <a:off x="131120" y="131120"/>
        <a:ext cx="8119760" cy="42145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r>
            <a:rPr lang="ar-SA" sz="2800" b="1" kern="1200" dirty="0"/>
            <a:t>عند تسجيل العمليات المالية في دفتر اليومية نجد أن هناك نوعين من قيود اليومية:</a:t>
          </a:r>
          <a:endParaRPr lang="en-US" sz="2800" b="1" kern="1200" dirty="0"/>
        </a:p>
        <a:p>
          <a:pPr marL="0" lvl="0" indent="0" algn="r" defTabSz="1244600" rtl="1">
            <a:lnSpc>
              <a:spcPct val="90000"/>
            </a:lnSpc>
            <a:spcBef>
              <a:spcPct val="0"/>
            </a:spcBef>
            <a:spcAft>
              <a:spcPct val="35000"/>
            </a:spcAft>
            <a:buNone/>
          </a:pPr>
          <a:r>
            <a:rPr lang="ar-SA" sz="3200" b="1" u="sng" kern="1200" dirty="0">
              <a:solidFill>
                <a:srgbClr val="FFFF00"/>
              </a:solidFill>
            </a:rPr>
            <a:t>النوع الأول: قيد اليومية البسيط</a:t>
          </a:r>
          <a:endParaRPr lang="en-US" sz="3200" b="1" u="sng" kern="1200" dirty="0">
            <a:solidFill>
              <a:srgbClr val="FFFF00"/>
            </a:solidFill>
          </a:endParaRPr>
        </a:p>
        <a:p>
          <a:pPr marL="0" lvl="0" indent="0" algn="r" defTabSz="1244600" rtl="1">
            <a:lnSpc>
              <a:spcPct val="90000"/>
            </a:lnSpc>
            <a:spcBef>
              <a:spcPct val="0"/>
            </a:spcBef>
            <a:spcAft>
              <a:spcPct val="35000"/>
            </a:spcAft>
            <a:buNone/>
          </a:pPr>
          <a:r>
            <a:rPr lang="ar-SA" sz="2800" b="1" kern="1200" dirty="0"/>
            <a:t>هو القيد الذي يتضمن حساباً واحداً فقط في كل من الطرف المدين والطرف الدائن.</a:t>
          </a:r>
          <a:endParaRPr lang="en-US" sz="2800" b="1" kern="1200" dirty="0"/>
        </a:p>
        <a:p>
          <a:pPr marL="0" lvl="0" indent="0" algn="r" defTabSz="1244600" rtl="1">
            <a:lnSpc>
              <a:spcPct val="90000"/>
            </a:lnSpc>
            <a:spcBef>
              <a:spcPct val="0"/>
            </a:spcBef>
            <a:spcAft>
              <a:spcPct val="35000"/>
            </a:spcAft>
            <a:buNone/>
          </a:pPr>
          <a:r>
            <a:rPr lang="ar-SA" sz="3200" b="1" u="sng" kern="1200" dirty="0">
              <a:solidFill>
                <a:srgbClr val="FFFF00"/>
              </a:solidFill>
            </a:rPr>
            <a:t>النوع الثاني: القيد المركب</a:t>
          </a:r>
          <a:endParaRPr lang="en-US" sz="3200" b="1" u="sng" kern="1200" dirty="0">
            <a:solidFill>
              <a:srgbClr val="FFFF00"/>
            </a:solidFill>
          </a:endParaRPr>
        </a:p>
        <a:p>
          <a:pPr marL="0" lvl="0" indent="0" algn="r" defTabSz="1244600" rtl="1">
            <a:lnSpc>
              <a:spcPct val="90000"/>
            </a:lnSpc>
            <a:spcBef>
              <a:spcPct val="0"/>
            </a:spcBef>
            <a:spcAft>
              <a:spcPct val="35000"/>
            </a:spcAft>
            <a:buNone/>
          </a:pPr>
          <a:r>
            <a:rPr lang="ar-SA" sz="2800" b="1" kern="1200" dirty="0"/>
            <a:t>هو القيد الذي يتضمن أكثر من حساب في الطرف المدين أو الطرف الدائن أو الطرفين معاً. </a:t>
          </a: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ar-EG" sz="2800" b="1" kern="1200" dirty="0"/>
        </a:p>
        <a:p>
          <a:pPr marL="0" lvl="0" indent="0" algn="r" defTabSz="1244600" rtl="1">
            <a:lnSpc>
              <a:spcPct val="90000"/>
            </a:lnSpc>
            <a:spcBef>
              <a:spcPct val="0"/>
            </a:spcBef>
            <a:spcAft>
              <a:spcPct val="35000"/>
            </a:spcAft>
            <a:buNone/>
          </a:pPr>
          <a:endParaRPr lang="en-US" sz="2800" b="1" kern="1200" dirty="0"/>
        </a:p>
      </dsp:txBody>
      <dsp:txXfrm>
        <a:off x="131120" y="131120"/>
        <a:ext cx="8119760" cy="42145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r>
            <a:rPr lang="ar-SA" sz="2400" b="1" kern="1200" dirty="0"/>
            <a:t>في </a:t>
          </a:r>
          <a:r>
            <a:rPr lang="ar-EG" sz="2400" b="1" kern="1200" dirty="0"/>
            <a:t>2016/4/1 </a:t>
          </a:r>
          <a:r>
            <a:rPr lang="ar-SA" sz="2400" b="1" kern="1200" dirty="0"/>
            <a:t>بدأت منشأة التقوى  أعمالها بإيداع 300</a:t>
          </a:r>
          <a:r>
            <a:rPr lang="ar-EG" sz="2400" b="1" kern="1200" dirty="0"/>
            <a:t>,</a:t>
          </a:r>
          <a:r>
            <a:rPr lang="ar-SA" sz="2400" b="1" kern="1200" dirty="0"/>
            <a:t>000 جنيه في البنك الاهلي كرأس مال للمنشأة وقد تمت العمليات التالية خلال شهر إبريل عام 2016: </a:t>
          </a:r>
          <a:endParaRPr lang="en-US" sz="2400" b="1" kern="1200" dirty="0"/>
        </a:p>
        <a:p>
          <a:pPr marL="0" lvl="0" indent="0" algn="just" defTabSz="1066800" rtl="1">
            <a:lnSpc>
              <a:spcPct val="90000"/>
            </a:lnSpc>
            <a:spcBef>
              <a:spcPct val="0"/>
            </a:spcBef>
            <a:spcAft>
              <a:spcPct val="35000"/>
            </a:spcAft>
            <a:buNone/>
          </a:pPr>
          <a:r>
            <a:rPr lang="ar-SA" sz="2400" b="1" kern="1200" dirty="0"/>
            <a:t>في 4/4  شراء أثاث وتركيبات بمبلغ 20000 جنيه بشيك </a:t>
          </a:r>
          <a:endParaRPr lang="en-US" sz="2400" b="1" kern="1200" dirty="0"/>
        </a:p>
        <a:p>
          <a:pPr marL="0" lvl="0" indent="0" algn="just" defTabSz="1066800" rtl="1">
            <a:lnSpc>
              <a:spcPct val="90000"/>
            </a:lnSpc>
            <a:spcBef>
              <a:spcPct val="0"/>
            </a:spcBef>
            <a:spcAft>
              <a:spcPct val="35000"/>
            </a:spcAft>
            <a:buNone/>
          </a:pPr>
          <a:r>
            <a:rPr lang="ar-SA" sz="2400" b="1" kern="1200" dirty="0"/>
            <a:t>في </a:t>
          </a:r>
          <a:r>
            <a:rPr lang="ar-EG" sz="2400" b="1" kern="1200" dirty="0"/>
            <a:t>4</a:t>
          </a:r>
          <a:r>
            <a:rPr lang="ar-SA" sz="2400" b="1" kern="1200" dirty="0"/>
            <a:t>/</a:t>
          </a:r>
          <a:r>
            <a:rPr lang="ar-EG" sz="2400" b="1" kern="1200" dirty="0"/>
            <a:t>5</a:t>
          </a:r>
          <a:r>
            <a:rPr lang="ar-SA" sz="2400" b="1" kern="1200" dirty="0"/>
            <a:t>  شراء سيارات من معارض الأحمد بمبلغ 100000 جنيه سدد نصف القيمة بشيك والباقي على الحساب.</a:t>
          </a:r>
          <a:endParaRPr lang="ar-EG" sz="2400" b="1" kern="1200" dirty="0"/>
        </a:p>
        <a:p>
          <a:pPr marL="0" lvl="0" indent="0" algn="just" defTabSz="1066800" rtl="1">
            <a:lnSpc>
              <a:spcPct val="90000"/>
            </a:lnSpc>
            <a:spcBef>
              <a:spcPct val="0"/>
            </a:spcBef>
            <a:spcAft>
              <a:spcPct val="35000"/>
            </a:spcAft>
            <a:buNone/>
          </a:pPr>
          <a:r>
            <a:rPr lang="ar-SA" sz="2400" b="1" kern="1200" dirty="0"/>
            <a:t>في 7</a:t>
          </a:r>
          <a:r>
            <a:rPr lang="ar-EG" sz="2400" b="1" kern="1200" dirty="0"/>
            <a:t>4</a:t>
          </a:r>
          <a:r>
            <a:rPr lang="ar-SA" sz="2400" b="1" kern="1200" dirty="0"/>
            <a:t>شراء بضاعة من محلات العمر بمبلغ 30000 جنيه بالآجل</a:t>
          </a:r>
          <a:endParaRPr lang="en-US" sz="2400" b="1" kern="1200" dirty="0"/>
        </a:p>
        <a:p>
          <a:pPr marL="0" lvl="0" indent="0" algn="just" defTabSz="1066800" rtl="1">
            <a:lnSpc>
              <a:spcPct val="90000"/>
            </a:lnSpc>
            <a:spcBef>
              <a:spcPct val="0"/>
            </a:spcBef>
            <a:spcAft>
              <a:spcPct val="35000"/>
            </a:spcAft>
            <a:buNone/>
          </a:pPr>
          <a:r>
            <a:rPr lang="ar-SA" sz="2400" b="1" kern="1200" dirty="0"/>
            <a:t>في </a:t>
          </a:r>
          <a:r>
            <a:rPr lang="ar-EG" sz="2400" b="1" kern="1200" dirty="0"/>
            <a:t>4/8</a:t>
          </a:r>
          <a:r>
            <a:rPr lang="ar-SA" sz="2400" b="1" kern="1200" dirty="0"/>
            <a:t>  سحب مبلغ 80000 جنيه من البنك وأودعت خزينة المنشأة</a:t>
          </a:r>
          <a:r>
            <a:rPr lang="ar-EG" sz="2400" b="1" kern="1200" dirty="0"/>
            <a:t> .</a:t>
          </a:r>
        </a:p>
        <a:p>
          <a:pPr marL="0" lvl="0" indent="0" algn="just" defTabSz="1066800" rtl="1">
            <a:lnSpc>
              <a:spcPct val="90000"/>
            </a:lnSpc>
            <a:spcBef>
              <a:spcPct val="0"/>
            </a:spcBef>
            <a:spcAft>
              <a:spcPct val="35000"/>
            </a:spcAft>
            <a:buNone/>
          </a:pPr>
          <a:r>
            <a:rPr lang="ar-SA" sz="2400" b="1" kern="1200" dirty="0"/>
            <a:t>في </a:t>
          </a:r>
          <a:r>
            <a:rPr lang="ar-EG" sz="2400" b="1" kern="1200" dirty="0"/>
            <a:t>4/10</a:t>
          </a:r>
          <a:r>
            <a:rPr lang="ar-SA" sz="2400" b="1" kern="1200" dirty="0"/>
            <a:t>  شراء بضاعة من محلات المصطفى بمبلغ 30000 جنيه سدد 10000 جنيه نقداً والباقي على الحساب</a:t>
          </a: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ar-EG" sz="2400" b="1" kern="1200" dirty="0"/>
        </a:p>
        <a:p>
          <a:pPr marL="0" lvl="0" indent="0" algn="just" defTabSz="1066800" rtl="1">
            <a:lnSpc>
              <a:spcPct val="90000"/>
            </a:lnSpc>
            <a:spcBef>
              <a:spcPct val="0"/>
            </a:spcBef>
            <a:spcAft>
              <a:spcPct val="35000"/>
            </a:spcAft>
            <a:buNone/>
          </a:pPr>
          <a:endParaRPr lang="en-US" sz="2400" b="1" kern="1200" dirty="0"/>
        </a:p>
      </dsp:txBody>
      <dsp:txXfrm>
        <a:off x="131120" y="131120"/>
        <a:ext cx="8119760" cy="42145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537688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endParaRPr lang="ar-EG" sz="2400" b="1" kern="1200" dirty="0"/>
        </a:p>
        <a:p>
          <a:pPr marL="0" lvl="0" indent="0" algn="r" defTabSz="1066800" rtl="1">
            <a:lnSpc>
              <a:spcPct val="90000"/>
            </a:lnSpc>
            <a:spcBef>
              <a:spcPct val="0"/>
            </a:spcBef>
            <a:spcAft>
              <a:spcPct val="35000"/>
            </a:spcAft>
            <a:buNone/>
          </a:pPr>
          <a:endParaRPr lang="ar-EG" sz="2400" b="1" kern="1200" dirty="0"/>
        </a:p>
        <a:p>
          <a:pPr marL="0" lvl="0" indent="0" algn="r" defTabSz="1066800" rtl="1">
            <a:lnSpc>
              <a:spcPct val="90000"/>
            </a:lnSpc>
            <a:spcBef>
              <a:spcPct val="0"/>
            </a:spcBef>
            <a:spcAft>
              <a:spcPct val="35000"/>
            </a:spcAft>
            <a:buNone/>
          </a:pPr>
          <a:endParaRPr lang="ar-EG" sz="2400" b="1" kern="1200" dirty="0"/>
        </a:p>
        <a:p>
          <a:pPr marL="0" lvl="0" indent="0" algn="r" defTabSz="1066800" rtl="1">
            <a:lnSpc>
              <a:spcPct val="90000"/>
            </a:lnSpc>
            <a:spcBef>
              <a:spcPct val="0"/>
            </a:spcBef>
            <a:spcAft>
              <a:spcPct val="35000"/>
            </a:spcAft>
            <a:buNone/>
          </a:pPr>
          <a:endParaRPr lang="ar-EG" sz="2400" b="1" kern="1200" dirty="0"/>
        </a:p>
        <a:p>
          <a:pPr marL="0" lvl="0" indent="0" algn="r" defTabSz="1066800" rtl="1">
            <a:lnSpc>
              <a:spcPct val="90000"/>
            </a:lnSpc>
            <a:spcBef>
              <a:spcPct val="0"/>
            </a:spcBef>
            <a:spcAft>
              <a:spcPct val="35000"/>
            </a:spcAft>
            <a:buNone/>
          </a:pPr>
          <a:endParaRPr lang="ar-EG" sz="2400" b="1" kern="1200" dirty="0"/>
        </a:p>
        <a:p>
          <a:pPr marL="0" lvl="0" indent="0" algn="r" defTabSz="1066800" rtl="1">
            <a:lnSpc>
              <a:spcPct val="90000"/>
            </a:lnSpc>
            <a:spcBef>
              <a:spcPct val="0"/>
            </a:spcBef>
            <a:spcAft>
              <a:spcPct val="35000"/>
            </a:spcAft>
            <a:buNone/>
          </a:pPr>
          <a:endParaRPr lang="ar-EG" sz="2400" b="1" kern="1200" dirty="0"/>
        </a:p>
        <a:p>
          <a:pPr marL="0" lvl="0" indent="0" algn="r" defTabSz="1066800" rtl="1">
            <a:lnSpc>
              <a:spcPct val="90000"/>
            </a:lnSpc>
            <a:spcBef>
              <a:spcPct val="0"/>
            </a:spcBef>
            <a:spcAft>
              <a:spcPct val="35000"/>
            </a:spcAft>
            <a:buNone/>
          </a:pPr>
          <a:r>
            <a:rPr lang="ar-SA" sz="2400" b="1" kern="1200" dirty="0"/>
            <a:t>في </a:t>
          </a:r>
          <a:r>
            <a:rPr lang="ar-EG" sz="2400" b="1" kern="1200" dirty="0"/>
            <a:t>4</a:t>
          </a:r>
          <a:r>
            <a:rPr lang="ar-SA" sz="2400" b="1" kern="1200" dirty="0"/>
            <a:t>/</a:t>
          </a:r>
          <a:r>
            <a:rPr lang="ar-EG" sz="2400" b="1" kern="1200" dirty="0"/>
            <a:t>13</a:t>
          </a:r>
          <a:r>
            <a:rPr lang="ar-SA" sz="2400" b="1" kern="1200" dirty="0"/>
            <a:t>  بيع بضاعة بمبلغ 18000 جنيه نقداً</a:t>
          </a:r>
          <a:endParaRPr lang="en-US" sz="2400" b="1" kern="1200" dirty="0"/>
        </a:p>
        <a:p>
          <a:pPr marL="0" lvl="0" indent="0" algn="r" defTabSz="1066800" rtl="1">
            <a:lnSpc>
              <a:spcPct val="90000"/>
            </a:lnSpc>
            <a:spcBef>
              <a:spcPct val="0"/>
            </a:spcBef>
            <a:spcAft>
              <a:spcPct val="35000"/>
            </a:spcAft>
            <a:buNone/>
          </a:pPr>
          <a:r>
            <a:rPr lang="ar-SA" sz="2400" b="1" kern="1200" dirty="0"/>
            <a:t>في 4/</a:t>
          </a:r>
          <a:r>
            <a:rPr lang="ar-EG" sz="2400" b="1" kern="1200" dirty="0"/>
            <a:t>14</a:t>
          </a:r>
          <a:r>
            <a:rPr lang="ar-SA" sz="2400" b="1" kern="1200" dirty="0"/>
            <a:t>  بيع بضاعة إلى محلات ياسين بمبلغ 15000 جنيه حصل منها 5000 جنيه بشيك والباقي بالآجل.</a:t>
          </a:r>
          <a:endParaRPr lang="en-US" sz="2400" b="1" kern="1200" dirty="0"/>
        </a:p>
        <a:p>
          <a:pPr marL="0" lvl="0" indent="0" algn="r" defTabSz="1066800" rtl="1">
            <a:lnSpc>
              <a:spcPct val="90000"/>
            </a:lnSpc>
            <a:spcBef>
              <a:spcPct val="0"/>
            </a:spcBef>
            <a:spcAft>
              <a:spcPct val="35000"/>
            </a:spcAft>
            <a:buNone/>
          </a:pPr>
          <a:r>
            <a:rPr lang="ar-SA" sz="2400" b="1" kern="1200" dirty="0"/>
            <a:t>في </a:t>
          </a:r>
          <a:r>
            <a:rPr lang="ar-EG" sz="2400" b="1" kern="1200" dirty="0"/>
            <a:t>4/15</a:t>
          </a:r>
          <a:r>
            <a:rPr lang="ar-SA" sz="2400" b="1" kern="1200" dirty="0"/>
            <a:t>  سداد إيجار المحل وقدره 5000 جنيه نقداً</a:t>
          </a:r>
          <a:endParaRPr lang="en-US" sz="2400" b="1" kern="1200" dirty="0"/>
        </a:p>
        <a:p>
          <a:pPr marL="0" lvl="0" indent="0" algn="r" defTabSz="1066800" rtl="1">
            <a:lnSpc>
              <a:spcPct val="90000"/>
            </a:lnSpc>
            <a:spcBef>
              <a:spcPct val="0"/>
            </a:spcBef>
            <a:spcAft>
              <a:spcPct val="35000"/>
            </a:spcAft>
            <a:buNone/>
          </a:pPr>
          <a:r>
            <a:rPr lang="ar-SA" sz="2400" b="1" kern="1200" dirty="0"/>
            <a:t>في </a:t>
          </a:r>
          <a:r>
            <a:rPr lang="ar-EG" sz="2400" b="1" kern="1200" dirty="0"/>
            <a:t>4/20</a:t>
          </a:r>
          <a:r>
            <a:rPr lang="ar-SA" sz="2400" b="1" kern="1200" dirty="0"/>
            <a:t>  سداد نصف المستحق لمحلات العمر بشيك</a:t>
          </a:r>
          <a:endParaRPr lang="en-US" sz="2400" b="1" kern="1200" dirty="0"/>
        </a:p>
        <a:p>
          <a:pPr marL="0" lvl="0" indent="0" algn="r" defTabSz="1066800" rtl="1">
            <a:lnSpc>
              <a:spcPct val="90000"/>
            </a:lnSpc>
            <a:spcBef>
              <a:spcPct val="0"/>
            </a:spcBef>
            <a:spcAft>
              <a:spcPct val="35000"/>
            </a:spcAft>
            <a:buNone/>
          </a:pPr>
          <a:r>
            <a:rPr lang="ar-SA" sz="2400" b="1" kern="1200" dirty="0"/>
            <a:t>في 4/</a:t>
          </a:r>
          <a:r>
            <a:rPr lang="ar-EG" sz="2400" b="1" kern="1200" dirty="0"/>
            <a:t>24</a:t>
          </a:r>
          <a:r>
            <a:rPr lang="ar-SA" sz="2400" b="1" kern="1200" dirty="0"/>
            <a:t>  سداد مبلغ 10000 جنيه من المستحق لمحلات المصطفى نقداً</a:t>
          </a:r>
          <a:r>
            <a:rPr lang="ar-EG" sz="2400" b="1" kern="1200" dirty="0"/>
            <a:t> .</a:t>
          </a:r>
        </a:p>
        <a:p>
          <a:pPr marL="0" lvl="0" indent="0" algn="r" defTabSz="1066800" rtl="1">
            <a:lnSpc>
              <a:spcPct val="90000"/>
            </a:lnSpc>
            <a:spcBef>
              <a:spcPct val="0"/>
            </a:spcBef>
            <a:spcAft>
              <a:spcPct val="35000"/>
            </a:spcAft>
            <a:buNone/>
          </a:pPr>
          <a:r>
            <a:rPr lang="ar-SA" sz="2400" b="1" kern="1200" dirty="0"/>
            <a:t>في </a:t>
          </a:r>
          <a:r>
            <a:rPr lang="ar-EG" sz="2400" b="1" kern="1200" dirty="0"/>
            <a:t>4</a:t>
          </a:r>
          <a:r>
            <a:rPr lang="ar-SA" sz="2400" b="1" kern="1200" dirty="0"/>
            <a:t>/</a:t>
          </a:r>
          <a:r>
            <a:rPr lang="ar-EG" sz="2400" b="1" kern="1200" dirty="0"/>
            <a:t>25</a:t>
          </a:r>
          <a:r>
            <a:rPr lang="ar-SA" sz="2400" b="1" kern="1200" dirty="0"/>
            <a:t>  تحصيل المستحق على محلات ياسين نقداً</a:t>
          </a:r>
          <a:endParaRPr lang="en-US" sz="2400" b="1" kern="1200" dirty="0"/>
        </a:p>
        <a:p>
          <a:pPr marL="0" lvl="0" indent="0" algn="r" defTabSz="1066800" rtl="1">
            <a:lnSpc>
              <a:spcPct val="90000"/>
            </a:lnSpc>
            <a:spcBef>
              <a:spcPct val="0"/>
            </a:spcBef>
            <a:spcAft>
              <a:spcPct val="35000"/>
            </a:spcAft>
            <a:buNone/>
          </a:pPr>
          <a:r>
            <a:rPr lang="ar-SA" sz="2400" b="1" kern="1200" dirty="0"/>
            <a:t>في </a:t>
          </a:r>
          <a:r>
            <a:rPr lang="ar-EG" sz="2400" b="1" kern="1200" dirty="0"/>
            <a:t>4</a:t>
          </a:r>
          <a:r>
            <a:rPr lang="ar-SA" sz="2400" b="1" kern="1200" dirty="0"/>
            <a:t>/</a:t>
          </a:r>
          <a:r>
            <a:rPr lang="ar-EG" sz="2400" b="1" kern="1200" dirty="0"/>
            <a:t>28</a:t>
          </a:r>
          <a:r>
            <a:rPr lang="ar-SA" sz="2400" b="1" kern="1200" dirty="0"/>
            <a:t>  سداد مصروفات الكهرباء 2000 جنيه ومصروفات التليفونات والانترنت 	1000 جنيه نقداً</a:t>
          </a:r>
          <a:endParaRPr lang="en-US" sz="2400" b="1" kern="1200" dirty="0"/>
        </a:p>
        <a:p>
          <a:pPr marL="0" lvl="0" indent="0" algn="r" defTabSz="1066800" rtl="1">
            <a:lnSpc>
              <a:spcPct val="90000"/>
            </a:lnSpc>
            <a:spcBef>
              <a:spcPct val="0"/>
            </a:spcBef>
            <a:spcAft>
              <a:spcPct val="35000"/>
            </a:spcAft>
            <a:buNone/>
          </a:pPr>
          <a:r>
            <a:rPr lang="ar-SA" sz="2400" b="1" kern="1200" dirty="0"/>
            <a:t>في </a:t>
          </a:r>
          <a:r>
            <a:rPr lang="ar-EG" sz="2400" b="1" kern="1200" dirty="0"/>
            <a:t>4</a:t>
          </a:r>
          <a:r>
            <a:rPr lang="ar-SA" sz="2400" b="1" kern="1200" dirty="0"/>
            <a:t>/</a:t>
          </a:r>
          <a:r>
            <a:rPr lang="ar-EG" sz="2400" b="1" kern="1200" dirty="0"/>
            <a:t>30</a:t>
          </a:r>
          <a:r>
            <a:rPr lang="ar-SA" sz="2400" b="1" kern="1200" dirty="0"/>
            <a:t>  سداد مرتبات وأجور العاملين وقدرها 12000 جنيه بشيك</a:t>
          </a:r>
          <a:endParaRPr lang="en-US" sz="2400" b="1" kern="1200" dirty="0"/>
        </a:p>
        <a:p>
          <a:pPr marL="0" lvl="0" indent="0" algn="r" defTabSz="1066800" rtl="1">
            <a:lnSpc>
              <a:spcPct val="90000"/>
            </a:lnSpc>
            <a:spcBef>
              <a:spcPct val="0"/>
            </a:spcBef>
            <a:spcAft>
              <a:spcPct val="35000"/>
            </a:spcAft>
            <a:buNone/>
          </a:pPr>
          <a:r>
            <a:rPr lang="ar-SA" sz="2400" b="1" kern="1200" dirty="0">
              <a:solidFill>
                <a:srgbClr val="FFFF00"/>
              </a:solidFill>
            </a:rPr>
            <a:t>المطلوب: تسجيل العمليات السابقة في دفتر اليومية </a:t>
          </a:r>
          <a:endParaRPr lang="ar-EG" sz="2400" b="1" kern="1200" dirty="0">
            <a:solidFill>
              <a:srgbClr val="FFFF00"/>
            </a:solidFill>
          </a:endParaRPr>
        </a:p>
        <a:p>
          <a:pPr marL="0" lvl="0" indent="0" algn="r" defTabSz="1066800" rtl="1">
            <a:lnSpc>
              <a:spcPct val="90000"/>
            </a:lnSpc>
            <a:spcBef>
              <a:spcPct val="0"/>
            </a:spcBef>
            <a:spcAft>
              <a:spcPct val="35000"/>
            </a:spcAft>
            <a:buNone/>
          </a:pPr>
          <a:endParaRPr lang="ar-EG" sz="2400" b="1" kern="1200" dirty="0"/>
        </a:p>
        <a:p>
          <a:pPr marL="0" lvl="0" indent="0" algn="r" defTabSz="1066800" rtl="1">
            <a:lnSpc>
              <a:spcPct val="90000"/>
            </a:lnSpc>
            <a:spcBef>
              <a:spcPct val="0"/>
            </a:spcBef>
            <a:spcAft>
              <a:spcPct val="35000"/>
            </a:spcAft>
            <a:buNone/>
          </a:pPr>
          <a:endParaRPr lang="ar-EG" sz="2400" b="1" kern="1200" dirty="0"/>
        </a:p>
        <a:p>
          <a:pPr marL="0" lvl="0" indent="0" algn="r" defTabSz="1066800" rtl="1">
            <a:lnSpc>
              <a:spcPct val="90000"/>
            </a:lnSpc>
            <a:spcBef>
              <a:spcPct val="0"/>
            </a:spcBef>
            <a:spcAft>
              <a:spcPct val="35000"/>
            </a:spcAft>
            <a:buNone/>
          </a:pPr>
          <a:endParaRPr lang="ar-EG" sz="2400" b="1" kern="1200" dirty="0"/>
        </a:p>
        <a:p>
          <a:pPr marL="0" lvl="0" indent="0" algn="r" defTabSz="1066800" rtl="1">
            <a:lnSpc>
              <a:spcPct val="90000"/>
            </a:lnSpc>
            <a:spcBef>
              <a:spcPct val="0"/>
            </a:spcBef>
            <a:spcAft>
              <a:spcPct val="35000"/>
            </a:spcAft>
            <a:buNone/>
          </a:pPr>
          <a:endParaRPr lang="ar-EG" sz="2400" b="1" kern="1200" dirty="0"/>
        </a:p>
        <a:p>
          <a:pPr marL="0" lvl="0" indent="0" algn="r" defTabSz="1066800" rtl="1">
            <a:lnSpc>
              <a:spcPct val="90000"/>
            </a:lnSpc>
            <a:spcBef>
              <a:spcPct val="0"/>
            </a:spcBef>
            <a:spcAft>
              <a:spcPct val="35000"/>
            </a:spcAft>
            <a:buNone/>
          </a:pPr>
          <a:endParaRPr lang="ar-EG" sz="2400" b="1" kern="1200" dirty="0"/>
        </a:p>
        <a:p>
          <a:pPr marL="0" lvl="0" indent="0" algn="r" defTabSz="1066800" rtl="1">
            <a:lnSpc>
              <a:spcPct val="90000"/>
            </a:lnSpc>
            <a:spcBef>
              <a:spcPct val="0"/>
            </a:spcBef>
            <a:spcAft>
              <a:spcPct val="35000"/>
            </a:spcAft>
            <a:buNone/>
          </a:pPr>
          <a:endParaRPr lang="en-US" sz="2400" b="1" kern="1200" dirty="0"/>
        </a:p>
      </dsp:txBody>
      <dsp:txXfrm>
        <a:off x="157483" y="157483"/>
        <a:ext cx="8067034" cy="50619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516256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ctr" defTabSz="1422400" rtl="1">
            <a:lnSpc>
              <a:spcPct val="90000"/>
            </a:lnSpc>
            <a:spcBef>
              <a:spcPct val="0"/>
            </a:spcBef>
            <a:spcAft>
              <a:spcPct val="35000"/>
            </a:spcAft>
            <a:buNone/>
          </a:pPr>
          <a:endParaRPr lang="ar-EG" sz="3200" b="1" kern="1200" dirty="0"/>
        </a:p>
        <a:p>
          <a:pPr marL="0" lvl="0" indent="0" algn="ctr" defTabSz="1422400" rtl="1">
            <a:lnSpc>
              <a:spcPct val="90000"/>
            </a:lnSpc>
            <a:spcBef>
              <a:spcPct val="0"/>
            </a:spcBef>
            <a:spcAft>
              <a:spcPct val="35000"/>
            </a:spcAft>
            <a:buNone/>
          </a:pPr>
          <a:endParaRPr lang="ar-EG" sz="2400" b="1" kern="1200" dirty="0"/>
        </a:p>
        <a:p>
          <a:pPr marL="0" lvl="0" indent="0" algn="ctr" defTabSz="1422400" rtl="1">
            <a:lnSpc>
              <a:spcPct val="90000"/>
            </a:lnSpc>
            <a:spcBef>
              <a:spcPct val="0"/>
            </a:spcBef>
            <a:spcAft>
              <a:spcPct val="35000"/>
            </a:spcAft>
            <a:buNone/>
          </a:pPr>
          <a:r>
            <a:rPr lang="ar-SA" sz="2400" b="1" kern="1200" dirty="0"/>
            <a:t>تسجيل العمليات في دفتر اليومية</a:t>
          </a:r>
          <a:endParaRPr lang="ar-EG" sz="2400" b="1" kern="1200" dirty="0"/>
        </a:p>
        <a:p>
          <a:pPr marL="0" lvl="0" indent="0" algn="ctr" defTabSz="1422400" rtl="1">
            <a:lnSpc>
              <a:spcPct val="90000"/>
            </a:lnSpc>
            <a:spcBef>
              <a:spcPct val="0"/>
            </a:spcBef>
            <a:spcAft>
              <a:spcPct val="35000"/>
            </a:spcAft>
            <a:buNone/>
          </a:pPr>
          <a:endParaRPr lang="ar-EG" sz="2400" b="1" kern="1200" dirty="0"/>
        </a:p>
        <a:p>
          <a:pPr marL="0" lvl="0" indent="0" algn="ctr" defTabSz="1422400" rtl="1">
            <a:lnSpc>
              <a:spcPct val="90000"/>
            </a:lnSpc>
            <a:spcBef>
              <a:spcPct val="0"/>
            </a:spcBef>
            <a:spcAft>
              <a:spcPct val="35000"/>
            </a:spcAft>
            <a:buNone/>
          </a:pPr>
          <a:endParaRPr lang="ar-EG" sz="3200" kern="1200" dirty="0"/>
        </a:p>
        <a:p>
          <a:pPr marL="0" lvl="0" indent="0" algn="ct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51206" y="151206"/>
        <a:ext cx="8079588" cy="48601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5305442"/>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55391" y="155391"/>
        <a:ext cx="8071218" cy="49946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5305442"/>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55391" y="155391"/>
        <a:ext cx="8071218" cy="49946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5234004"/>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53299" y="153299"/>
        <a:ext cx="8075402" cy="492740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FE7F04F-5084-46A4-9108-39284E94F3CE}" type="slidenum">
              <a:rPr lang="en-US"/>
              <a:pPr/>
              <a:t>‹#›</a:t>
            </a:fld>
            <a:endParaRPr lang="en-US"/>
          </a:p>
        </p:txBody>
      </p:sp>
    </p:spTree>
    <p:extLst>
      <p:ext uri="{BB962C8B-B14F-4D97-AF65-F5344CB8AC3E}">
        <p14:creationId xmlns:p14="http://schemas.microsoft.com/office/powerpoint/2010/main" val="4081078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GB">
              <a:latin typeface="Arial" pitchFamily="34" charset="0"/>
            </a:endParaRPr>
          </a:p>
        </p:txBody>
      </p:sp>
      <p:sp>
        <p:nvSpPr>
          <p:cNvPr id="12595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95312C3-AA1A-4544-9A5D-7809155B08E5}" type="slidenum">
              <a:rPr lang="en-US" sz="1200"/>
              <a:pPr algn="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BF464EAA-EE40-484B-A9F7-3FC182D1929B}" type="slidenum">
              <a:rPr lang="en-US"/>
              <a:pPr/>
              <a:t>2</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p:txBody>
          <a:bodyPr/>
          <a:lstStyle>
            <a:lvl1pPr>
              <a:defRPr/>
            </a:lvl1pPr>
          </a:lstStyle>
          <a:p>
            <a:r>
              <a:rPr lang="en-US"/>
              <a:t>Copyright ©2014 Pearson Education</a:t>
            </a:r>
          </a:p>
        </p:txBody>
      </p:sp>
      <p:sp>
        <p:nvSpPr>
          <p:cNvPr id="5" name="Slide Number Placeholder 22"/>
          <p:cNvSpPr>
            <a:spLocks noGrp="1"/>
          </p:cNvSpPr>
          <p:nvPr>
            <p:ph type="sldNum" sz="quarter" idx="11"/>
          </p:nvPr>
        </p:nvSpPr>
        <p:spPr/>
        <p:txBody>
          <a:bodyPr/>
          <a:lstStyle>
            <a:lvl1pPr>
              <a:defRPr/>
            </a:lvl1pPr>
          </a:lstStyle>
          <a:p>
            <a:fld id="{6C222347-96BA-47C5-8C7A-1CC6D7B4DE7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0ACA245-E73C-4C33-94A7-7B57C3904A8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451EB2E-2AD3-45B5-86C1-F45FACBE7E4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704EE35-A144-43E6-92D3-F17DB4840FA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32037407-049D-4C07-864C-95C0C2C7488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Footer Placeholder 6"/>
          <p:cNvSpPr>
            <a:spLocks noGrp="1"/>
          </p:cNvSpPr>
          <p:nvPr>
            <p:ph type="ftr" sz="quarter" idx="10"/>
          </p:nvPr>
        </p:nvSpPr>
        <p:spPr/>
        <p:txBody>
          <a:bodyPr/>
          <a:lstStyle>
            <a:lvl1pPr>
              <a:defRPr/>
            </a:lvl1pPr>
          </a:lstStyle>
          <a:p>
            <a:r>
              <a:rPr lang="en-US"/>
              <a:t>Copyright ©2014 Pearson Education</a:t>
            </a:r>
          </a:p>
        </p:txBody>
      </p:sp>
      <p:sp>
        <p:nvSpPr>
          <p:cNvPr id="8" name="Slide Number Placeholder 7"/>
          <p:cNvSpPr>
            <a:spLocks noGrp="1"/>
          </p:cNvSpPr>
          <p:nvPr>
            <p:ph type="sldNum" sz="quarter" idx="11"/>
          </p:nvPr>
        </p:nvSpPr>
        <p:spPr/>
        <p:txBody>
          <a:bodyPr/>
          <a:lstStyle>
            <a:lvl1pPr>
              <a:defRPr/>
            </a:lvl1pPr>
          </a:lstStyle>
          <a:p>
            <a:fld id="{725A29A3-ACBB-4221-9043-00861EFBC45E}"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Footer Placeholder 2"/>
          <p:cNvSpPr>
            <a:spLocks noGrp="1"/>
          </p:cNvSpPr>
          <p:nvPr>
            <p:ph type="ftr" sz="quarter" idx="10"/>
          </p:nvPr>
        </p:nvSpPr>
        <p:spPr/>
        <p:txBody>
          <a:bodyPr/>
          <a:lstStyle>
            <a:lvl1pPr>
              <a:defRPr/>
            </a:lvl1pPr>
          </a:lstStyle>
          <a:p>
            <a:r>
              <a:rPr lang="en-US"/>
              <a:t>Copyright ©2014 Pearson Education</a:t>
            </a:r>
          </a:p>
        </p:txBody>
      </p:sp>
      <p:sp>
        <p:nvSpPr>
          <p:cNvPr id="4" name="Slide Number Placeholder 3"/>
          <p:cNvSpPr>
            <a:spLocks noGrp="1"/>
          </p:cNvSpPr>
          <p:nvPr>
            <p:ph type="sldNum" sz="quarter" idx="11"/>
          </p:nvPr>
        </p:nvSpPr>
        <p:spPr/>
        <p:txBody>
          <a:bodyPr/>
          <a:lstStyle>
            <a:lvl1pPr>
              <a:defRPr/>
            </a:lvl1pPr>
          </a:lstStyle>
          <a:p>
            <a:fld id="{3BD0E200-4591-404E-84A6-AD967072C4F3}"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Copyright ©2014 Pearson Education</a:t>
            </a:r>
          </a:p>
        </p:txBody>
      </p:sp>
      <p:sp>
        <p:nvSpPr>
          <p:cNvPr id="3" name="Slide Number Placeholder 2"/>
          <p:cNvSpPr>
            <a:spLocks noGrp="1"/>
          </p:cNvSpPr>
          <p:nvPr>
            <p:ph type="sldNum" sz="quarter" idx="11"/>
          </p:nvPr>
        </p:nvSpPr>
        <p:spPr/>
        <p:txBody>
          <a:bodyPr/>
          <a:lstStyle>
            <a:lvl1pPr>
              <a:defRPr/>
            </a:lvl1pPr>
          </a:lstStyle>
          <a:p>
            <a:fld id="{383FE65D-E960-45BD-8B87-5F99C00F43C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589E5846-04D0-48DC-AA75-F410D064F88B}"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DF5EC178-6AED-42AA-B060-31F298535CF9}"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5028F223-4777-4DE4-893D-2351CAB397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Footer Placeholder 2"/>
          <p:cNvSpPr>
            <a:spLocks noGrp="1"/>
          </p:cNvSpPr>
          <p:nvPr>
            <p:ph type="ftr" sz="quarter" idx="10"/>
          </p:nvPr>
        </p:nvSpPr>
        <p:spPr/>
        <p:txBody>
          <a:bodyPr/>
          <a:lstStyle>
            <a:lvl1pPr>
              <a:defRPr/>
            </a:lvl1pPr>
          </a:lstStyle>
          <a:p>
            <a:r>
              <a:rPr lang="en-US"/>
              <a:t>Copyright ©2014 Pearson Education</a:t>
            </a:r>
          </a:p>
        </p:txBody>
      </p:sp>
      <p:sp>
        <p:nvSpPr>
          <p:cNvPr id="5" name="Slide Number Placeholder 22"/>
          <p:cNvSpPr>
            <a:spLocks noGrp="1"/>
          </p:cNvSpPr>
          <p:nvPr>
            <p:ph type="sldNum" sz="quarter" idx="11"/>
          </p:nvPr>
        </p:nvSpPr>
        <p:spPr/>
        <p:txBody>
          <a:bodyPr/>
          <a:lstStyle>
            <a:lvl1pPr>
              <a:defRPr/>
            </a:lvl1pPr>
          </a:lstStyle>
          <a:p>
            <a:fld id="{C1EF097E-50D0-4F73-930C-0C7F55D1513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5430838"/>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1143000"/>
            <a:ext cx="6019800" cy="5430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24F17DE8-5D47-4BC7-B653-C57401F28B7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2"/>
          <p:cNvSpPr>
            <a:spLocks noGrp="1"/>
          </p:cNvSpPr>
          <p:nvPr>
            <p:ph type="ftr" sz="quarter" idx="10"/>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1"/>
          </p:nvPr>
        </p:nvSpPr>
        <p:spPr/>
        <p:txBody>
          <a:bodyPr/>
          <a:lstStyle>
            <a:lvl1pPr>
              <a:defRPr/>
            </a:lvl1pPr>
          </a:lstStyle>
          <a:p>
            <a:fld id="{19A2521D-82C9-46FF-BACB-3C576B4ECEC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2"/>
          <p:cNvSpPr>
            <a:spLocks noGrp="1"/>
          </p:cNvSpPr>
          <p:nvPr>
            <p:ph type="ftr" sz="quarter" idx="10"/>
          </p:nvPr>
        </p:nvSpPr>
        <p:spPr/>
        <p:txBody>
          <a:bodyPr/>
          <a:lstStyle>
            <a:lvl1pPr>
              <a:defRPr/>
            </a:lvl1pPr>
          </a:lstStyle>
          <a:p>
            <a:r>
              <a:rPr lang="en-US"/>
              <a:t>Copyright ©2014 Pearson Education</a:t>
            </a:r>
          </a:p>
        </p:txBody>
      </p:sp>
      <p:sp>
        <p:nvSpPr>
          <p:cNvPr id="8" name="Slide Number Placeholder 22"/>
          <p:cNvSpPr>
            <a:spLocks noGrp="1"/>
          </p:cNvSpPr>
          <p:nvPr>
            <p:ph type="sldNum" sz="quarter" idx="11"/>
          </p:nvPr>
        </p:nvSpPr>
        <p:spPr/>
        <p:txBody>
          <a:bodyPr/>
          <a:lstStyle>
            <a:lvl1pPr>
              <a:defRPr/>
            </a:lvl1pPr>
          </a:lstStyle>
          <a:p>
            <a:fld id="{DF3EFCE2-1733-4DDE-86CE-0EACA0D282D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Copyright ©2014 Pearson Education</a:t>
            </a:r>
          </a:p>
        </p:txBody>
      </p:sp>
      <p:sp>
        <p:nvSpPr>
          <p:cNvPr id="4" name="Slide Number Placeholder 22"/>
          <p:cNvSpPr>
            <a:spLocks noGrp="1"/>
          </p:cNvSpPr>
          <p:nvPr>
            <p:ph type="sldNum" sz="quarter" idx="11"/>
          </p:nvPr>
        </p:nvSpPr>
        <p:spPr/>
        <p:txBody>
          <a:bodyPr/>
          <a:lstStyle>
            <a:lvl1pPr>
              <a:defRPr/>
            </a:lvl1pPr>
          </a:lstStyle>
          <a:p>
            <a:fld id="{A5F013AE-36B7-4666-AD8B-7A223965564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dirty="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r>
              <a:rPr lang="en-US"/>
              <a:t>Copyright ©2014 Pearson Education</a:t>
            </a:r>
          </a:p>
        </p:txBody>
      </p:sp>
      <p:sp>
        <p:nvSpPr>
          <p:cNvPr id="7" name="Slide Number Placeholder 22"/>
          <p:cNvSpPr>
            <a:spLocks noGrp="1"/>
          </p:cNvSpPr>
          <p:nvPr>
            <p:ph type="sldNum" sz="quarter" idx="12"/>
          </p:nvPr>
        </p:nvSpPr>
        <p:spPr/>
        <p:txBody>
          <a:bodyPr/>
          <a:lstStyle>
            <a:lvl1pPr>
              <a:defRPr/>
            </a:lvl1pPr>
          </a:lstStyle>
          <a:p>
            <a:fld id="{B9B61166-B480-4F29-8287-642F983F98D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r>
              <a:rPr lang="en-US"/>
              <a:t>Copyright ©2014 Pearson Education</a:t>
            </a:r>
          </a:p>
        </p:txBody>
      </p:sp>
      <p:sp>
        <p:nvSpPr>
          <p:cNvPr id="7" name="Slide Number Placeholder 22"/>
          <p:cNvSpPr>
            <a:spLocks noGrp="1"/>
          </p:cNvSpPr>
          <p:nvPr>
            <p:ph type="sldNum" sz="quarter" idx="12"/>
          </p:nvPr>
        </p:nvSpPr>
        <p:spPr/>
        <p:txBody>
          <a:bodyPr/>
          <a:lstStyle>
            <a:lvl1pPr>
              <a:defRPr/>
            </a:lvl1pPr>
          </a:lstStyle>
          <a:p>
            <a:fld id="{B723AF99-1F54-40D8-96B6-7B2C5BCAA6C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2"/>
          </p:nvPr>
        </p:nvSpPr>
        <p:spPr/>
        <p:txBody>
          <a:bodyPr/>
          <a:lstStyle>
            <a:lvl1pPr>
              <a:defRPr/>
            </a:lvl1pPr>
          </a:lstStyle>
          <a:p>
            <a:fld id="{6E2CA5A0-0F2E-468D-A60B-90D5E3B9128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2"/>
          </p:nvPr>
        </p:nvSpPr>
        <p:spPr/>
        <p:txBody>
          <a:bodyPr/>
          <a:lstStyle>
            <a:lvl1pPr>
              <a:defRPr/>
            </a:lvl1pPr>
          </a:lstStyle>
          <a:p>
            <a:fld id="{79CBD847-F4D8-404C-8FAE-B3533271D21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971800" y="6553200"/>
            <a:ext cx="3352800" cy="3048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defRPr>
            </a:lvl1pPr>
          </a:lstStyle>
          <a:p>
            <a:r>
              <a:rPr lang="en-US"/>
              <a:t>Copyright ©2014 Pearson Education</a:t>
            </a:r>
          </a:p>
        </p:txBody>
      </p:sp>
      <p:sp>
        <p:nvSpPr>
          <p:cNvPr id="19" name="Slide Number Placeholder 22"/>
          <p:cNvSpPr>
            <a:spLocks noGrp="1"/>
          </p:cNvSpPr>
          <p:nvPr>
            <p:ph type="sldNum" sz="quarter" idx="4"/>
          </p:nvPr>
        </p:nvSpPr>
        <p:spPr>
          <a:xfrm>
            <a:off x="8153400" y="6492875"/>
            <a:ext cx="762000" cy="365125"/>
          </a:xfrm>
          <a:prstGeom prst="rect">
            <a:avLst/>
          </a:prstGeom>
        </p:spPr>
        <p:txBody>
          <a:bodyPr vert="horz" wrap="square" lIns="91440" tIns="45720" rIns="91440" bIns="45720" numCol="1" anchor="t" anchorCtr="0" compatLnSpc="1">
            <a:prstTxWarp prst="textNoShape">
              <a:avLst/>
            </a:prstTxWarp>
          </a:bodyPr>
          <a:lstStyle>
            <a:lvl1pPr>
              <a:defRPr sz="1000">
                <a:solidFill>
                  <a:schemeClr val="accent2"/>
                </a:solidFill>
              </a:defRPr>
            </a:lvl1pPr>
          </a:lstStyle>
          <a:p>
            <a:fld id="{0F6C3F16-8CC3-4923-96A9-1E7DAF60CB0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43" r:id="rId1"/>
    <p:sldLayoutId id="2147484342" r:id="rId2"/>
    <p:sldLayoutId id="2147484341" r:id="rId3"/>
    <p:sldLayoutId id="2147484340" r:id="rId4"/>
    <p:sldLayoutId id="2147484339" r:id="rId5"/>
    <p:sldLayoutId id="2147484355" r:id="rId6"/>
    <p:sldLayoutId id="2147484356" r:id="rId7"/>
    <p:sldLayoutId id="2147484357" r:id="rId8"/>
    <p:sldLayoutId id="2147484358" r:id="rId9"/>
  </p:sldLayoutIdLst>
  <p:hf hdr="0" dt="0"/>
  <p:txStyles>
    <p:titleStyle>
      <a:lvl1pPr algn="l" rtl="0" eaLnBrk="0" fontAlgn="base" hangingPunct="0">
        <a:spcBef>
          <a:spcPct val="0"/>
        </a:spcBef>
        <a:spcAft>
          <a:spcPct val="0"/>
        </a:spcAft>
        <a:defRPr sz="4000" kern="1200">
          <a:solidFill>
            <a:schemeClr val="tx2"/>
          </a:solidFill>
          <a:latin typeface="+mj-lt"/>
          <a:ea typeface="MS PGothic" pitchFamily="34" charset="-128"/>
          <a:cs typeface="ＭＳ Ｐゴシック" charset="0"/>
        </a:defRPr>
      </a:lvl1pPr>
      <a:lvl2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2pPr>
      <a:lvl3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3pPr>
      <a:lvl4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4pPr>
      <a:lvl5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S PGothic" pitchFamily="34" charset="-128"/>
          <a:cs typeface="ＭＳ Ｐゴシック" charset="0"/>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S PGothic" pitchFamily="34" charset="-128"/>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S PGothic" pitchFamily="34" charset="-128"/>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S PGothic" pitchFamily="34" charset="-128"/>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S PGothic" pitchFamily="34" charset="-128"/>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126991"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26992"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Footer Placeholder 2"/>
          <p:cNvSpPr>
            <a:spLocks noGrp="1"/>
          </p:cNvSpPr>
          <p:nvPr>
            <p:ph type="ftr" sz="quarter" idx="3"/>
          </p:nvPr>
        </p:nvSpPr>
        <p:spPr>
          <a:xfrm>
            <a:off x="2971800" y="6553200"/>
            <a:ext cx="3352800" cy="3048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defRPr>
            </a:lvl1pPr>
          </a:lstStyle>
          <a:p>
            <a:r>
              <a:rPr lang="en-US"/>
              <a:t>Copyright ©2014 Pearson Education</a:t>
            </a:r>
          </a:p>
        </p:txBody>
      </p:sp>
      <p:sp>
        <p:nvSpPr>
          <p:cNvPr id="21" name="Slide Number Placeholder 22"/>
          <p:cNvSpPr>
            <a:spLocks noGrp="1"/>
          </p:cNvSpPr>
          <p:nvPr>
            <p:ph type="sldNum" sz="quarter" idx="4"/>
          </p:nvPr>
        </p:nvSpPr>
        <p:spPr>
          <a:xfrm>
            <a:off x="8153400" y="6492875"/>
            <a:ext cx="762000" cy="365125"/>
          </a:xfrm>
          <a:prstGeom prst="rect">
            <a:avLst/>
          </a:prstGeom>
        </p:spPr>
        <p:txBody>
          <a:bodyPr vert="horz" wrap="square" lIns="91440" tIns="45720" rIns="91440" bIns="45720" numCol="1" anchor="t" anchorCtr="0" compatLnSpc="1">
            <a:prstTxWarp prst="textNoShape">
              <a:avLst/>
            </a:prstTxWarp>
          </a:bodyPr>
          <a:lstStyle>
            <a:lvl1pPr>
              <a:defRPr sz="1000">
                <a:solidFill>
                  <a:srgbClr val="53548A"/>
                </a:solidFill>
              </a:defRPr>
            </a:lvl1pPr>
          </a:lstStyle>
          <a:p>
            <a:fld id="{2C7403D2-2797-43AE-A884-B3BC60312E9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44"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Lst>
  <p:hf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ea typeface="MS PGothic" pitchFamily="34" charset="-128"/>
        </a:defRPr>
      </a:lvl2pPr>
      <a:lvl3pPr algn="l" rtl="0" eaLnBrk="0" fontAlgn="base" hangingPunct="0">
        <a:spcBef>
          <a:spcPct val="0"/>
        </a:spcBef>
        <a:spcAft>
          <a:spcPct val="0"/>
        </a:spcAft>
        <a:defRPr sz="4000">
          <a:solidFill>
            <a:schemeClr val="tx2"/>
          </a:solidFill>
          <a:latin typeface="Trebuchet MS" pitchFamily="34" charset="0"/>
          <a:ea typeface="MS PGothic" pitchFamily="34" charset="-128"/>
        </a:defRPr>
      </a:lvl3pPr>
      <a:lvl4pPr algn="l" rtl="0" eaLnBrk="0" fontAlgn="base" hangingPunct="0">
        <a:spcBef>
          <a:spcPct val="0"/>
        </a:spcBef>
        <a:spcAft>
          <a:spcPct val="0"/>
        </a:spcAft>
        <a:defRPr sz="4000">
          <a:solidFill>
            <a:schemeClr val="tx2"/>
          </a:solidFill>
          <a:latin typeface="Trebuchet MS" pitchFamily="34" charset="0"/>
          <a:ea typeface="MS PGothic" pitchFamily="34" charset="-128"/>
        </a:defRPr>
      </a:lvl4pPr>
      <a:lvl5pPr algn="l" rtl="0" eaLnBrk="0" fontAlgn="base" hangingPunct="0">
        <a:spcBef>
          <a:spcPct val="0"/>
        </a:spcBef>
        <a:spcAft>
          <a:spcPct val="0"/>
        </a:spcAft>
        <a:defRPr sz="4000">
          <a:solidFill>
            <a:schemeClr val="tx2"/>
          </a:solidFill>
          <a:latin typeface="Trebuchet MS" pitchFamily="34" charset="0"/>
          <a:ea typeface="MS PGothic" pitchFamily="34" charset="-128"/>
        </a:defRPr>
      </a:lvl5pPr>
      <a:lvl6pPr marL="457200" algn="l" rtl="0" eaLnBrk="0" fontAlgn="base" hangingPunct="0">
        <a:spcBef>
          <a:spcPct val="0"/>
        </a:spcBef>
        <a:spcAft>
          <a:spcPct val="0"/>
        </a:spcAft>
        <a:defRPr sz="4000">
          <a:solidFill>
            <a:schemeClr val="tx2"/>
          </a:solidFill>
          <a:latin typeface="Trebuchet MS" pitchFamily="34" charset="0"/>
          <a:ea typeface="MS PGothic" pitchFamily="34" charset="-128"/>
        </a:defRPr>
      </a:lvl6pPr>
      <a:lvl7pPr marL="914400" algn="l" rtl="0" eaLnBrk="0" fontAlgn="base" hangingPunct="0">
        <a:spcBef>
          <a:spcPct val="0"/>
        </a:spcBef>
        <a:spcAft>
          <a:spcPct val="0"/>
        </a:spcAft>
        <a:defRPr sz="4000">
          <a:solidFill>
            <a:schemeClr val="tx2"/>
          </a:solidFill>
          <a:latin typeface="Trebuchet MS" pitchFamily="34" charset="0"/>
          <a:ea typeface="MS PGothic" pitchFamily="34" charset="-128"/>
        </a:defRPr>
      </a:lvl7pPr>
      <a:lvl8pPr marL="1371600" algn="l" rtl="0" eaLnBrk="0" fontAlgn="base" hangingPunct="0">
        <a:spcBef>
          <a:spcPct val="0"/>
        </a:spcBef>
        <a:spcAft>
          <a:spcPct val="0"/>
        </a:spcAft>
        <a:defRPr sz="4000">
          <a:solidFill>
            <a:schemeClr val="tx2"/>
          </a:solidFill>
          <a:latin typeface="Trebuchet MS" pitchFamily="34" charset="0"/>
          <a:ea typeface="MS PGothic" pitchFamily="34" charset="-128"/>
        </a:defRPr>
      </a:lvl8pPr>
      <a:lvl9pPr marL="1828800" algn="l" rtl="0" eaLnBrk="0" fontAlgn="base" hangingPunct="0">
        <a:spcBef>
          <a:spcPct val="0"/>
        </a:spcBef>
        <a:spcAft>
          <a:spcPct val="0"/>
        </a:spcAft>
        <a:defRPr sz="4000">
          <a:solidFill>
            <a:schemeClr val="tx2"/>
          </a:solidFill>
          <a:latin typeface="Trebuchet MS" pitchFamily="34" charset="0"/>
          <a:ea typeface="MS PGothic" pitchFamily="34" charset="-128"/>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a:solidFill>
            <a:schemeClr val="accent2"/>
          </a:solidFill>
          <a:latin typeface="+mn-lt"/>
          <a:ea typeface="+mn-ea"/>
        </a:defRPr>
      </a:lvl2pPr>
      <a:lvl3pPr marL="922338" indent="-219075" algn="l" rtl="0" eaLnBrk="0" fontAlgn="base" hangingPunct="0">
        <a:spcBef>
          <a:spcPts val="300"/>
        </a:spcBef>
        <a:spcAft>
          <a:spcPct val="0"/>
        </a:spcAft>
        <a:buClr>
          <a:schemeClr val="accent1"/>
        </a:buClr>
        <a:buFont typeface="Wingdings 2" pitchFamily="18" charset="2"/>
        <a:buChar char=""/>
        <a:defRPr sz="2400">
          <a:solidFill>
            <a:schemeClr val="accent1"/>
          </a:solidFill>
          <a:latin typeface="+mn-lt"/>
          <a:ea typeface="+mn-ea"/>
        </a:defRPr>
      </a:lvl3pPr>
      <a:lvl4pPr marL="1179513" indent="-200025" algn="l" rtl="0" eaLnBrk="0" fontAlgn="base" hangingPunct="0">
        <a:spcBef>
          <a:spcPts val="300"/>
        </a:spcBef>
        <a:spcAft>
          <a:spcPct val="0"/>
        </a:spcAft>
        <a:buClr>
          <a:schemeClr val="accent1"/>
        </a:buClr>
        <a:buFont typeface="Wingdings 2" pitchFamily="18" charset="2"/>
        <a:buChar char=""/>
        <a:defRPr sz="2200">
          <a:solidFill>
            <a:schemeClr val="accent1"/>
          </a:solidFill>
          <a:latin typeface="+mn-lt"/>
          <a:ea typeface="+mn-ea"/>
        </a:defRPr>
      </a:lvl4pPr>
      <a:lvl5pPr marL="13890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5pPr>
      <a:lvl6pPr marL="18462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6pPr>
      <a:lvl7pPr marL="23034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7pPr>
      <a:lvl8pPr marL="27606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8pPr>
      <a:lvl9pPr marL="32178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Text Box 3"/>
          <p:cNvSpPr txBox="1">
            <a:spLocks noChangeArrowheads="1"/>
          </p:cNvSpPr>
          <p:nvPr/>
        </p:nvSpPr>
        <p:spPr bwMode="auto">
          <a:xfrm>
            <a:off x="381000" y="1905000"/>
            <a:ext cx="3886200" cy="3170099"/>
          </a:xfrm>
          <a:prstGeom prst="rect">
            <a:avLst/>
          </a:prstGeom>
          <a:noFill/>
          <a:ln w="9525">
            <a:noFill/>
            <a:miter lim="800000"/>
            <a:headEnd/>
            <a:tailEnd/>
          </a:ln>
          <a:effectLst/>
        </p:spPr>
        <p:txBody>
          <a:bodyPr wrap="square">
            <a:spAutoFit/>
          </a:bodyPr>
          <a:lstStyle/>
          <a:p>
            <a:pPr algn="ctr" rtl="1"/>
            <a:r>
              <a:rPr lang="ar-SA" sz="4800" dirty="0"/>
              <a:t>الفصل الثاني</a:t>
            </a:r>
            <a:r>
              <a:rPr lang="ar-EG" sz="4800" dirty="0"/>
              <a:t>:</a:t>
            </a:r>
            <a:endParaRPr lang="ar-SA" sz="4800" dirty="0"/>
          </a:p>
          <a:p>
            <a:pPr algn="ctr" rtl="1"/>
            <a:r>
              <a:rPr lang="ar-SA" sz="4800" dirty="0"/>
              <a:t>الدورة المحاسبية</a:t>
            </a:r>
          </a:p>
          <a:p>
            <a:pPr algn="ctr" rtl="1"/>
            <a:r>
              <a:rPr lang="en-US" sz="3200" dirty="0"/>
              <a:t>)</a:t>
            </a:r>
            <a:r>
              <a:rPr lang="ar-EG" sz="3200" dirty="0"/>
              <a:t>محاضرة 4) </a:t>
            </a:r>
            <a:endParaRPr lang="en-US" sz="3200" dirty="0"/>
          </a:p>
          <a:p>
            <a:pPr algn="ctr" rtl="1">
              <a:spcBef>
                <a:spcPct val="50000"/>
              </a:spcBef>
            </a:pPr>
            <a:endParaRPr lang="en-GB" sz="4800" dirty="0"/>
          </a:p>
        </p:txBody>
      </p:sp>
      <p:pic>
        <p:nvPicPr>
          <p:cNvPr id="124932" name="Picture 4"/>
          <p:cNvPicPr>
            <a:picLocks noChangeAspect="1" noChangeArrowheads="1"/>
          </p:cNvPicPr>
          <p:nvPr/>
        </p:nvPicPr>
        <p:blipFill>
          <a:blip r:embed="rId3" cstate="print"/>
          <a:srcRect/>
          <a:stretch>
            <a:fillRect/>
          </a:stretch>
        </p:blipFill>
        <p:spPr bwMode="auto">
          <a:xfrm>
            <a:off x="4343400" y="457200"/>
            <a:ext cx="4724400" cy="6133634"/>
          </a:xfrm>
          <a:prstGeom prst="rect">
            <a:avLst/>
          </a:prstGeom>
          <a:noFill/>
          <a:ln w="9525">
            <a:noFill/>
            <a:miter lim="800000"/>
            <a:headEnd/>
            <a:tailEnd/>
          </a:ln>
        </p:spPr>
      </p:pic>
      <p:sp>
        <p:nvSpPr>
          <p:cNvPr id="6" name="Slide Number Placeholder 5"/>
          <p:cNvSpPr>
            <a:spLocks noGrp="1"/>
          </p:cNvSpPr>
          <p:nvPr>
            <p:ph type="sldNum" sz="quarter" idx="11"/>
          </p:nvPr>
        </p:nvSpPr>
        <p:spPr/>
        <p:txBody>
          <a:bodyPr/>
          <a:lstStyle/>
          <a:p>
            <a:fld id="{383FE65D-E960-45BD-8B87-5F99C00F43CA}"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376337276"/>
              </p:ext>
            </p:extLst>
          </p:nvPr>
        </p:nvGraphicFramePr>
        <p:xfrm>
          <a:off x="457200" y="1000108"/>
          <a:ext cx="8382000" cy="53054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1"/>
          </p:nvPr>
        </p:nvSpPr>
        <p:spPr/>
        <p:txBody>
          <a:bodyPr/>
          <a:lstStyle/>
          <a:p>
            <a:r>
              <a:rPr lang="ar-EG" sz="1800" dirty="0"/>
              <a:t>10</a:t>
            </a:r>
            <a:endParaRPr lang="en-US" sz="1800" dirty="0"/>
          </a:p>
        </p:txBody>
      </p:sp>
      <p:graphicFrame>
        <p:nvGraphicFramePr>
          <p:cNvPr id="9" name="Table 8"/>
          <p:cNvGraphicFramePr>
            <a:graphicFrameLocks noGrp="1"/>
          </p:cNvGraphicFramePr>
          <p:nvPr>
            <p:extLst>
              <p:ext uri="{D42A27DB-BD31-4B8C-83A1-F6EECF244321}">
                <p14:modId xmlns:p14="http://schemas.microsoft.com/office/powerpoint/2010/main" val="1011560273"/>
              </p:ext>
            </p:extLst>
          </p:nvPr>
        </p:nvGraphicFramePr>
        <p:xfrm>
          <a:off x="899592" y="1124744"/>
          <a:ext cx="7429552" cy="4915780"/>
        </p:xfrm>
        <a:graphic>
          <a:graphicData uri="http://schemas.openxmlformats.org/drawingml/2006/table">
            <a:tbl>
              <a:tblPr rtl="1" firstRow="1" bandRow="1">
                <a:tableStyleId>{5C22544A-7EE6-4342-B048-85BDC9FD1C3A}</a:tableStyleId>
              </a:tblPr>
              <a:tblGrid>
                <a:gridCol w="1343068">
                  <a:extLst>
                    <a:ext uri="{9D8B030D-6E8A-4147-A177-3AD203B41FA5}">
                      <a16:colId xmlns:a16="http://schemas.microsoft.com/office/drawing/2014/main" val="20000"/>
                    </a:ext>
                  </a:extLst>
                </a:gridCol>
                <a:gridCol w="1471602">
                  <a:extLst>
                    <a:ext uri="{9D8B030D-6E8A-4147-A177-3AD203B41FA5}">
                      <a16:colId xmlns:a16="http://schemas.microsoft.com/office/drawing/2014/main" val="20001"/>
                    </a:ext>
                  </a:extLst>
                </a:gridCol>
                <a:gridCol w="3236890">
                  <a:extLst>
                    <a:ext uri="{9D8B030D-6E8A-4147-A177-3AD203B41FA5}">
                      <a16:colId xmlns:a16="http://schemas.microsoft.com/office/drawing/2014/main" val="20002"/>
                    </a:ext>
                  </a:extLst>
                </a:gridCol>
                <a:gridCol w="1377992">
                  <a:extLst>
                    <a:ext uri="{9D8B030D-6E8A-4147-A177-3AD203B41FA5}">
                      <a16:colId xmlns:a16="http://schemas.microsoft.com/office/drawing/2014/main" val="20003"/>
                    </a:ext>
                  </a:extLst>
                </a:gridCol>
              </a:tblGrid>
              <a:tr h="388700">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مدين</a:t>
                      </a:r>
                      <a:endParaRPr lang="en-US" sz="2000" b="1" dirty="0">
                        <a:solidFill>
                          <a:srgbClr val="FFFF00"/>
                        </a:solidFill>
                        <a:latin typeface="Times New Roman"/>
                        <a:ea typeface="Times New Roman"/>
                        <a:cs typeface="Arial"/>
                      </a:endParaRPr>
                    </a:p>
                  </a:txBody>
                  <a:tcPr marL="68580" marR="68580" marT="0" marB="0" anchor="ctr">
                    <a:noFill/>
                  </a:tcPr>
                </a:tc>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دائن</a:t>
                      </a:r>
                      <a:endParaRPr lang="en-US" sz="2000" b="1" dirty="0">
                        <a:solidFill>
                          <a:srgbClr val="FFFF00"/>
                        </a:solidFill>
                        <a:latin typeface="Times New Roman"/>
                        <a:ea typeface="Times New Roman"/>
                        <a:cs typeface="Arial"/>
                      </a:endParaRPr>
                    </a:p>
                  </a:txBody>
                  <a:tcPr marL="68580" marR="68580" marT="0" marB="0" anchor="ctr">
                    <a:noFill/>
                  </a:tcPr>
                </a:tc>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بيــــــــان</a:t>
                      </a:r>
                      <a:endParaRPr lang="en-US" sz="2000" b="1" dirty="0">
                        <a:solidFill>
                          <a:srgbClr val="FFFF00"/>
                        </a:solidFill>
                        <a:latin typeface="Times New Roman"/>
                        <a:ea typeface="Times New Roman"/>
                        <a:cs typeface="Arial"/>
                      </a:endParaRPr>
                    </a:p>
                  </a:txBody>
                  <a:tcPr marL="68580" marR="68580" marT="0" marB="0" anchor="ctr">
                    <a:noFill/>
                  </a:tcPr>
                </a:tc>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التاريخ</a:t>
                      </a:r>
                      <a:endParaRPr lang="en-US" sz="2000" b="1" dirty="0">
                        <a:solidFill>
                          <a:srgbClr val="FFFF00"/>
                        </a:solidFill>
                        <a:latin typeface="Times New Roman"/>
                        <a:ea typeface="Times New Roman"/>
                        <a:cs typeface="Arial"/>
                      </a:endParaRPr>
                    </a:p>
                  </a:txBody>
                  <a:tcPr marL="68580" marR="68580" marT="0" marB="0" anchor="ctr">
                    <a:noFill/>
                  </a:tcPr>
                </a:tc>
                <a:extLst>
                  <a:ext uri="{0D108BD9-81ED-4DB2-BD59-A6C34878D82A}">
                    <a16:rowId xmlns:a16="http://schemas.microsoft.com/office/drawing/2014/main" val="10000"/>
                  </a:ext>
                </a:extLst>
              </a:tr>
              <a:tr h="388700">
                <a:tc>
                  <a:txBody>
                    <a:bodyPr/>
                    <a:lstStyle/>
                    <a:p>
                      <a:pPr algn="ctr" rtl="1">
                        <a:lnSpc>
                          <a:spcPts val="1550"/>
                        </a:lnSpc>
                        <a:spcAft>
                          <a:spcPts val="0"/>
                        </a:spcAft>
                      </a:pPr>
                      <a:r>
                        <a:rPr lang="ar-SA" sz="1800" b="1" dirty="0">
                          <a:latin typeface="Times New Roman"/>
                          <a:ea typeface="Times New Roman"/>
                          <a:cs typeface="Simplified Arabic"/>
                        </a:rPr>
                        <a:t>30000</a:t>
                      </a:r>
                      <a:endParaRPr lang="en-US" sz="1800" b="1" dirty="0">
                        <a:latin typeface="Times New Roman"/>
                        <a:ea typeface="Times New Roman"/>
                        <a:cs typeface="Arial"/>
                      </a:endParaRPr>
                    </a:p>
                  </a:txBody>
                  <a:tcPr marL="68580" marR="68580" marT="0" marB="0" anchor="ctr"/>
                </a:tc>
                <a:tc>
                  <a:txBody>
                    <a:bodyPr/>
                    <a:lstStyle/>
                    <a:p>
                      <a:pPr algn="ctr" rtl="1">
                        <a:lnSpc>
                          <a:spcPts val="1550"/>
                        </a:lnSpc>
                        <a:spcAft>
                          <a:spcPts val="0"/>
                        </a:spcAft>
                      </a:pPr>
                      <a:endParaRPr lang="ar-SA" sz="1800" b="1" dirty="0">
                        <a:latin typeface="Times New Roman"/>
                        <a:ea typeface="Times New Roman"/>
                        <a:cs typeface="Simplified Arabic"/>
                      </a:endParaRPr>
                    </a:p>
                  </a:txBody>
                  <a:tcPr marL="68580" marR="68580" marT="0" marB="0" anchor="ctr"/>
                </a:tc>
                <a:tc>
                  <a:txBody>
                    <a:bodyPr/>
                    <a:lstStyle/>
                    <a:p>
                      <a:pPr algn="justLow" rtl="1">
                        <a:lnSpc>
                          <a:spcPts val="1550"/>
                        </a:lnSpc>
                        <a:spcAft>
                          <a:spcPts val="0"/>
                        </a:spcAft>
                      </a:pPr>
                      <a:r>
                        <a:rPr lang="ar-SA" sz="1800" b="1" dirty="0">
                          <a:latin typeface="Times New Roman"/>
                          <a:ea typeface="Times New Roman"/>
                          <a:cs typeface="Simplified Arabic"/>
                        </a:rPr>
                        <a:t>من حـ/ المشتريات</a:t>
                      </a:r>
                      <a:endParaRPr lang="en-US" sz="1800" b="1" dirty="0">
                        <a:latin typeface="Times New Roman"/>
                        <a:ea typeface="Times New Roman"/>
                        <a:cs typeface="Arial"/>
                      </a:endParaRPr>
                    </a:p>
                  </a:txBody>
                  <a:tcPr marL="68580" marR="68580" marT="0" marB="0"/>
                </a:tc>
                <a:tc>
                  <a:txBody>
                    <a:bodyPr/>
                    <a:lstStyle/>
                    <a:p>
                      <a:pPr algn="ctr" rtl="1">
                        <a:lnSpc>
                          <a:spcPts val="1550"/>
                        </a:lnSpc>
                        <a:spcAft>
                          <a:spcPts val="0"/>
                        </a:spcAft>
                      </a:pPr>
                      <a:r>
                        <a:rPr lang="ar-EG" sz="1800" b="1" dirty="0">
                          <a:latin typeface="Times New Roman"/>
                          <a:ea typeface="Times New Roman"/>
                          <a:cs typeface="Simplified Arabic"/>
                        </a:rPr>
                        <a:t>4/7</a:t>
                      </a:r>
                      <a:endParaRPr lang="en-US" sz="1800" b="1" dirty="0">
                        <a:latin typeface="Times New Roman"/>
                        <a:ea typeface="Times New Roman"/>
                        <a:cs typeface="Arial"/>
                      </a:endParaRPr>
                    </a:p>
                  </a:txBody>
                  <a:tcPr marL="68580" marR="68580" marT="0" marB="0" anchor="ctr"/>
                </a:tc>
                <a:extLst>
                  <a:ext uri="{0D108BD9-81ED-4DB2-BD59-A6C34878D82A}">
                    <a16:rowId xmlns:a16="http://schemas.microsoft.com/office/drawing/2014/main" val="10001"/>
                  </a:ext>
                </a:extLst>
              </a:tr>
              <a:tr h="388700">
                <a:tc>
                  <a:txBody>
                    <a:bodyPr/>
                    <a:lstStyle/>
                    <a:p>
                      <a:pPr algn="ctr" rtl="1">
                        <a:lnSpc>
                          <a:spcPts val="1550"/>
                        </a:lnSpc>
                        <a:spcAft>
                          <a:spcPts val="0"/>
                        </a:spcAft>
                      </a:pPr>
                      <a:endParaRPr lang="ar-SA" sz="1800" b="1" dirty="0">
                        <a:latin typeface="Times New Roman"/>
                        <a:ea typeface="Times New Roman"/>
                        <a:cs typeface="Simplified Arabic"/>
                      </a:endParaRPr>
                    </a:p>
                  </a:txBody>
                  <a:tcPr marL="68580" marR="68580" marT="0" marB="0" anchor="ctr"/>
                </a:tc>
                <a:tc>
                  <a:txBody>
                    <a:bodyPr/>
                    <a:lstStyle/>
                    <a:p>
                      <a:pPr algn="ctr" rtl="1">
                        <a:lnSpc>
                          <a:spcPts val="1550"/>
                        </a:lnSpc>
                        <a:spcAft>
                          <a:spcPts val="0"/>
                        </a:spcAft>
                      </a:pPr>
                      <a:r>
                        <a:rPr lang="ar-SA" sz="1800" b="1" dirty="0">
                          <a:latin typeface="Times New Roman"/>
                          <a:ea typeface="Times New Roman"/>
                          <a:cs typeface="Simplified Arabic"/>
                        </a:rPr>
                        <a:t>30000</a:t>
                      </a:r>
                      <a:endParaRPr lang="en-US" sz="1800" b="1" dirty="0">
                        <a:latin typeface="Times New Roman"/>
                        <a:ea typeface="Times New Roman"/>
                        <a:cs typeface="Arial"/>
                      </a:endParaRPr>
                    </a:p>
                  </a:txBody>
                  <a:tcPr marL="68580" marR="68580" marT="0" marB="0" anchor="ctr"/>
                </a:tc>
                <a:tc>
                  <a:txBody>
                    <a:bodyPr/>
                    <a:lstStyle/>
                    <a:p>
                      <a:pPr algn="justLow" rtl="1">
                        <a:lnSpc>
                          <a:spcPts val="1550"/>
                        </a:lnSpc>
                        <a:spcAft>
                          <a:spcPts val="0"/>
                        </a:spcAft>
                      </a:pPr>
                      <a:r>
                        <a:rPr lang="ar-SA" sz="1800" b="1" dirty="0">
                          <a:latin typeface="Times New Roman"/>
                          <a:ea typeface="Times New Roman"/>
                          <a:cs typeface="Simplified Arabic"/>
                        </a:rPr>
                        <a:t>       إلى حـ/ الدائنين (العمر)</a:t>
                      </a:r>
                      <a:endParaRPr lang="en-US" sz="1800" b="1" dirty="0">
                        <a:latin typeface="Times New Roman"/>
                        <a:ea typeface="Times New Roman"/>
                        <a:cs typeface="Arial"/>
                      </a:endParaRPr>
                    </a:p>
                  </a:txBody>
                  <a:tcPr marL="68580" marR="68580" marT="0" marB="0"/>
                </a:tc>
                <a:tc>
                  <a:txBody>
                    <a:bodyPr/>
                    <a:lstStyle/>
                    <a:p>
                      <a:pPr algn="ctr" rtl="1">
                        <a:lnSpc>
                          <a:spcPts val="1550"/>
                        </a:lnSpc>
                        <a:spcAft>
                          <a:spcPts val="0"/>
                        </a:spcAft>
                      </a:pPr>
                      <a:endParaRPr lang="ar-SA" sz="1800" b="1" dirty="0">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2"/>
                  </a:ext>
                </a:extLst>
              </a:tr>
              <a:tr h="388700">
                <a:tc>
                  <a:txBody>
                    <a:bodyPr/>
                    <a:lstStyle/>
                    <a:p>
                      <a:pPr algn="ctr" rtl="1">
                        <a:lnSpc>
                          <a:spcPts val="1550"/>
                        </a:lnSpc>
                        <a:spcAft>
                          <a:spcPts val="0"/>
                        </a:spcAft>
                      </a:pPr>
                      <a:endParaRPr lang="ar-SA" sz="1800" b="1" dirty="0">
                        <a:latin typeface="Times New Roman"/>
                        <a:ea typeface="Times New Roman"/>
                        <a:cs typeface="Simplified Arabic"/>
                      </a:endParaRPr>
                    </a:p>
                  </a:txBody>
                  <a:tcPr marL="68580" marR="68580" marT="0" marB="0" anchor="ctr"/>
                </a:tc>
                <a:tc>
                  <a:txBody>
                    <a:bodyPr/>
                    <a:lstStyle/>
                    <a:p>
                      <a:pPr algn="ctr" rtl="1">
                        <a:lnSpc>
                          <a:spcPts val="1550"/>
                        </a:lnSpc>
                        <a:spcAft>
                          <a:spcPts val="0"/>
                        </a:spcAft>
                      </a:pPr>
                      <a:endParaRPr lang="ar-SA" sz="1800" b="1" dirty="0">
                        <a:latin typeface="Times New Roman"/>
                        <a:ea typeface="Times New Roman"/>
                        <a:cs typeface="Simplified Arabic"/>
                      </a:endParaRPr>
                    </a:p>
                  </a:txBody>
                  <a:tcPr marL="68580" marR="68580" marT="0" marB="0" anchor="ctr"/>
                </a:tc>
                <a:tc>
                  <a:txBody>
                    <a:bodyPr/>
                    <a:lstStyle/>
                    <a:p>
                      <a:pPr algn="ctr" rtl="1">
                        <a:lnSpc>
                          <a:spcPts val="1550"/>
                        </a:lnSpc>
                        <a:spcAft>
                          <a:spcPts val="0"/>
                        </a:spcAft>
                      </a:pPr>
                      <a:r>
                        <a:rPr lang="ar-SA" sz="1800" b="1" dirty="0">
                          <a:latin typeface="Times New Roman"/>
                          <a:ea typeface="Times New Roman"/>
                          <a:cs typeface="Simplified Arabic"/>
                        </a:rPr>
                        <a:t>(شراء بضاعة بالأجل)</a:t>
                      </a:r>
                      <a:endParaRPr lang="en-US" sz="1800" b="1" dirty="0">
                        <a:latin typeface="Times New Roman"/>
                        <a:ea typeface="Times New Roman"/>
                        <a:cs typeface="Arial"/>
                      </a:endParaRPr>
                    </a:p>
                  </a:txBody>
                  <a:tcPr marL="68580" marR="68580" marT="0" marB="0"/>
                </a:tc>
                <a:tc>
                  <a:txBody>
                    <a:bodyPr/>
                    <a:lstStyle/>
                    <a:p>
                      <a:pPr algn="ctr" rtl="1">
                        <a:lnSpc>
                          <a:spcPts val="1550"/>
                        </a:lnSpc>
                        <a:spcAft>
                          <a:spcPts val="0"/>
                        </a:spcAft>
                      </a:pPr>
                      <a:endParaRPr lang="ar-SA" sz="1800" b="1" dirty="0">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3"/>
                  </a:ext>
                </a:extLst>
              </a:tr>
              <a:tr h="388700">
                <a:tc>
                  <a:txBody>
                    <a:bodyPr/>
                    <a:lstStyle/>
                    <a:p>
                      <a:pPr algn="ctr" rtl="1">
                        <a:lnSpc>
                          <a:spcPts val="1550"/>
                        </a:lnSpc>
                        <a:spcAft>
                          <a:spcPts val="0"/>
                        </a:spcAft>
                      </a:pPr>
                      <a:r>
                        <a:rPr lang="ar-SA" sz="1800" b="1">
                          <a:latin typeface="Times New Roman"/>
                          <a:ea typeface="Times New Roman"/>
                          <a:cs typeface="Simplified Arabic"/>
                        </a:rPr>
                        <a:t>80000</a:t>
                      </a:r>
                      <a:endParaRPr lang="en-US" sz="1800" b="1">
                        <a:latin typeface="Times New Roman"/>
                        <a:ea typeface="Times New Roman"/>
                        <a:cs typeface="Arial"/>
                      </a:endParaRPr>
                    </a:p>
                  </a:txBody>
                  <a:tcPr marL="68580" marR="68580" marT="0" marB="0" anchor="ctr"/>
                </a:tc>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justLow" rtl="1">
                        <a:lnSpc>
                          <a:spcPts val="1550"/>
                        </a:lnSpc>
                        <a:spcAft>
                          <a:spcPts val="0"/>
                        </a:spcAft>
                      </a:pPr>
                      <a:r>
                        <a:rPr lang="ar-SA" sz="1800" b="1">
                          <a:latin typeface="Times New Roman"/>
                          <a:ea typeface="Times New Roman"/>
                          <a:cs typeface="Simplified Arabic"/>
                        </a:rPr>
                        <a:t>من حـ/ الخزينة</a:t>
                      </a:r>
                      <a:endParaRPr lang="en-US" sz="1800" b="1">
                        <a:latin typeface="Times New Roman"/>
                        <a:ea typeface="Times New Roman"/>
                        <a:cs typeface="Arial"/>
                      </a:endParaRPr>
                    </a:p>
                  </a:txBody>
                  <a:tcPr marL="68580" marR="68580" marT="0" marB="0"/>
                </a:tc>
                <a:tc>
                  <a:txBody>
                    <a:bodyPr/>
                    <a:lstStyle/>
                    <a:p>
                      <a:pPr algn="ctr" rtl="1">
                        <a:lnSpc>
                          <a:spcPts val="1550"/>
                        </a:lnSpc>
                        <a:spcAft>
                          <a:spcPts val="0"/>
                        </a:spcAft>
                      </a:pPr>
                      <a:r>
                        <a:rPr lang="ar-EG" sz="1800" b="1" dirty="0">
                          <a:latin typeface="Times New Roman"/>
                          <a:ea typeface="Times New Roman"/>
                          <a:cs typeface="Simplified Arabic"/>
                        </a:rPr>
                        <a:t>4</a:t>
                      </a:r>
                      <a:r>
                        <a:rPr lang="ar-SA" sz="1800" b="1" dirty="0">
                          <a:latin typeface="Times New Roman"/>
                          <a:ea typeface="Times New Roman"/>
                          <a:cs typeface="Simplified Arabic"/>
                        </a:rPr>
                        <a:t>/</a:t>
                      </a:r>
                      <a:r>
                        <a:rPr lang="ar-EG" sz="1800" b="1" dirty="0">
                          <a:latin typeface="Times New Roman"/>
                          <a:ea typeface="Times New Roman"/>
                          <a:cs typeface="Simplified Arabic"/>
                        </a:rPr>
                        <a:t>8</a:t>
                      </a:r>
                      <a:endParaRPr lang="en-US" sz="1800" b="1" dirty="0">
                        <a:latin typeface="Times New Roman"/>
                        <a:ea typeface="Times New Roman"/>
                        <a:cs typeface="Arial"/>
                      </a:endParaRPr>
                    </a:p>
                  </a:txBody>
                  <a:tcPr marL="68580" marR="68580" marT="0" marB="0" anchor="ctr"/>
                </a:tc>
                <a:extLst>
                  <a:ext uri="{0D108BD9-81ED-4DB2-BD59-A6C34878D82A}">
                    <a16:rowId xmlns:a16="http://schemas.microsoft.com/office/drawing/2014/main" val="10004"/>
                  </a:ext>
                </a:extLst>
              </a:tr>
              <a:tr h="388700">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550"/>
                        </a:lnSpc>
                        <a:spcAft>
                          <a:spcPts val="0"/>
                        </a:spcAft>
                      </a:pPr>
                      <a:r>
                        <a:rPr lang="ar-SA" sz="1800" b="1">
                          <a:latin typeface="Times New Roman"/>
                          <a:ea typeface="Times New Roman"/>
                          <a:cs typeface="Simplified Arabic"/>
                        </a:rPr>
                        <a:t>80000</a:t>
                      </a:r>
                      <a:endParaRPr lang="en-US" sz="1800" b="1">
                        <a:latin typeface="Times New Roman"/>
                        <a:ea typeface="Times New Roman"/>
                        <a:cs typeface="Arial"/>
                      </a:endParaRPr>
                    </a:p>
                  </a:txBody>
                  <a:tcPr marL="68580" marR="68580" marT="0" marB="0" anchor="ctr"/>
                </a:tc>
                <a:tc>
                  <a:txBody>
                    <a:bodyPr/>
                    <a:lstStyle/>
                    <a:p>
                      <a:pPr algn="justLow" rtl="1">
                        <a:lnSpc>
                          <a:spcPts val="1550"/>
                        </a:lnSpc>
                        <a:spcAft>
                          <a:spcPts val="0"/>
                        </a:spcAft>
                      </a:pPr>
                      <a:r>
                        <a:rPr lang="ar-SA" sz="1800" b="1">
                          <a:latin typeface="Times New Roman"/>
                          <a:ea typeface="Times New Roman"/>
                          <a:cs typeface="Simplified Arabic"/>
                        </a:rPr>
                        <a:t>         إلى حـ/ البنك</a:t>
                      </a:r>
                      <a:endParaRPr lang="en-US" sz="1800" b="1">
                        <a:latin typeface="Times New Roman"/>
                        <a:ea typeface="Times New Roman"/>
                        <a:cs typeface="Arial"/>
                      </a:endParaRPr>
                    </a:p>
                  </a:txBody>
                  <a:tcPr marL="68580" marR="68580" marT="0" marB="0"/>
                </a:tc>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5"/>
                  </a:ext>
                </a:extLst>
              </a:tr>
              <a:tr h="388700">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550"/>
                        </a:lnSpc>
                        <a:spcAft>
                          <a:spcPts val="0"/>
                        </a:spcAft>
                      </a:pPr>
                      <a:r>
                        <a:rPr lang="ar-SA" sz="1800" b="1" dirty="0">
                          <a:latin typeface="Times New Roman"/>
                          <a:ea typeface="Times New Roman"/>
                          <a:cs typeface="Simplified Arabic"/>
                        </a:rPr>
                        <a:t>(تحويلات من البنك للخزينة)</a:t>
                      </a:r>
                      <a:endParaRPr lang="en-US" sz="1800" b="1" dirty="0">
                        <a:latin typeface="Times New Roman"/>
                        <a:ea typeface="Times New Roman"/>
                        <a:cs typeface="Arial"/>
                      </a:endParaRPr>
                    </a:p>
                  </a:txBody>
                  <a:tcPr marL="68580" marR="68580" marT="0" marB="0"/>
                </a:tc>
                <a:tc>
                  <a:txBody>
                    <a:bodyPr/>
                    <a:lstStyle/>
                    <a:p>
                      <a:pPr algn="ctr" rtl="1">
                        <a:lnSpc>
                          <a:spcPts val="1550"/>
                        </a:lnSpc>
                        <a:spcAft>
                          <a:spcPts val="0"/>
                        </a:spcAft>
                      </a:pPr>
                      <a:endParaRPr lang="ar-SA" sz="1800" b="1" dirty="0">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6"/>
                  </a:ext>
                </a:extLst>
              </a:tr>
              <a:tr h="388700">
                <a:tc>
                  <a:txBody>
                    <a:bodyPr/>
                    <a:lstStyle/>
                    <a:p>
                      <a:pPr algn="ctr" rtl="1">
                        <a:lnSpc>
                          <a:spcPts val="1550"/>
                        </a:lnSpc>
                        <a:spcAft>
                          <a:spcPts val="0"/>
                        </a:spcAft>
                      </a:pPr>
                      <a:r>
                        <a:rPr lang="ar-SA" sz="1800" b="1">
                          <a:latin typeface="Times New Roman"/>
                          <a:ea typeface="Times New Roman"/>
                          <a:cs typeface="Simplified Arabic"/>
                        </a:rPr>
                        <a:t>30000</a:t>
                      </a:r>
                      <a:endParaRPr lang="en-US" sz="1800" b="1">
                        <a:latin typeface="Times New Roman"/>
                        <a:ea typeface="Times New Roman"/>
                        <a:cs typeface="Arial"/>
                      </a:endParaRPr>
                    </a:p>
                  </a:txBody>
                  <a:tcPr marL="68580" marR="68580" marT="0" marB="0" anchor="ctr"/>
                </a:tc>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justLow" rtl="1">
                        <a:lnSpc>
                          <a:spcPts val="1550"/>
                        </a:lnSpc>
                        <a:spcAft>
                          <a:spcPts val="0"/>
                        </a:spcAft>
                      </a:pPr>
                      <a:r>
                        <a:rPr lang="ar-SA" sz="1800" b="1">
                          <a:latin typeface="Times New Roman"/>
                          <a:ea typeface="Times New Roman"/>
                          <a:cs typeface="Simplified Arabic"/>
                        </a:rPr>
                        <a:t>من حـ/ المشتريات</a:t>
                      </a:r>
                      <a:endParaRPr lang="en-US" sz="1800" b="1">
                        <a:latin typeface="Times New Roman"/>
                        <a:ea typeface="Times New Roman"/>
                        <a:cs typeface="Arial"/>
                      </a:endParaRPr>
                    </a:p>
                  </a:txBody>
                  <a:tcPr marL="68580" marR="68580" marT="0" marB="0"/>
                </a:tc>
                <a:tc>
                  <a:txBody>
                    <a:bodyPr/>
                    <a:lstStyle/>
                    <a:p>
                      <a:pPr algn="ctr" rtl="1">
                        <a:lnSpc>
                          <a:spcPts val="1550"/>
                        </a:lnSpc>
                        <a:spcAft>
                          <a:spcPts val="0"/>
                        </a:spcAft>
                      </a:pPr>
                      <a:r>
                        <a:rPr lang="ar-SA" sz="1800" b="1" dirty="0">
                          <a:latin typeface="Times New Roman"/>
                          <a:ea typeface="Times New Roman"/>
                          <a:cs typeface="Simplified Arabic"/>
                        </a:rPr>
                        <a:t>4</a:t>
                      </a:r>
                      <a:r>
                        <a:rPr lang="ar-EG" sz="1800" b="1" dirty="0">
                          <a:latin typeface="Times New Roman"/>
                          <a:ea typeface="Times New Roman"/>
                          <a:cs typeface="Simplified Arabic"/>
                        </a:rPr>
                        <a:t>/10</a:t>
                      </a:r>
                      <a:endParaRPr lang="en-US" sz="1800" b="1" dirty="0">
                        <a:latin typeface="Times New Roman"/>
                        <a:ea typeface="Times New Roman"/>
                        <a:cs typeface="Arial"/>
                      </a:endParaRPr>
                    </a:p>
                  </a:txBody>
                  <a:tcPr marL="68580" marR="68580" marT="0" marB="0" anchor="ctr"/>
                </a:tc>
                <a:extLst>
                  <a:ext uri="{0D108BD9-81ED-4DB2-BD59-A6C34878D82A}">
                    <a16:rowId xmlns:a16="http://schemas.microsoft.com/office/drawing/2014/main" val="10007"/>
                  </a:ext>
                </a:extLst>
              </a:tr>
              <a:tr h="388700">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justLow" rtl="1">
                        <a:lnSpc>
                          <a:spcPts val="1550"/>
                        </a:lnSpc>
                        <a:spcAft>
                          <a:spcPts val="0"/>
                        </a:spcAft>
                      </a:pPr>
                      <a:r>
                        <a:rPr lang="ar-SA" sz="1800" b="1" dirty="0">
                          <a:latin typeface="Times New Roman"/>
                          <a:ea typeface="Times New Roman"/>
                          <a:cs typeface="Simplified Arabic"/>
                        </a:rPr>
                        <a:t>         إلى مذكورين</a:t>
                      </a:r>
                      <a:endParaRPr lang="en-US" sz="1800" b="1" dirty="0">
                        <a:latin typeface="Times New Roman"/>
                        <a:ea typeface="Times New Roman"/>
                        <a:cs typeface="Arial"/>
                      </a:endParaRPr>
                    </a:p>
                  </a:txBody>
                  <a:tcPr marL="68580" marR="68580" marT="0" marB="0"/>
                </a:tc>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8"/>
                  </a:ext>
                </a:extLst>
              </a:tr>
              <a:tr h="388700">
                <a:tc>
                  <a:txBody>
                    <a:bodyPr/>
                    <a:lstStyle/>
                    <a:p>
                      <a:pPr algn="ctr" rtl="1">
                        <a:lnSpc>
                          <a:spcPts val="1550"/>
                        </a:lnSpc>
                        <a:spcAft>
                          <a:spcPts val="0"/>
                        </a:spcAft>
                      </a:pPr>
                      <a:endParaRPr lang="ar-SA" sz="1800" b="1" dirty="0">
                        <a:latin typeface="Times New Roman"/>
                        <a:ea typeface="Times New Roman"/>
                        <a:cs typeface="Simplified Arabic"/>
                      </a:endParaRPr>
                    </a:p>
                  </a:txBody>
                  <a:tcPr marL="68580" marR="68580" marT="0" marB="0" anchor="ctr"/>
                </a:tc>
                <a:tc>
                  <a:txBody>
                    <a:bodyPr/>
                    <a:lstStyle/>
                    <a:p>
                      <a:pPr algn="ctr" rtl="1">
                        <a:lnSpc>
                          <a:spcPts val="1550"/>
                        </a:lnSpc>
                        <a:spcAft>
                          <a:spcPts val="0"/>
                        </a:spcAft>
                      </a:pPr>
                      <a:r>
                        <a:rPr lang="ar-SA" sz="1800" b="1">
                          <a:latin typeface="Times New Roman"/>
                          <a:ea typeface="Times New Roman"/>
                          <a:cs typeface="Simplified Arabic"/>
                        </a:rPr>
                        <a:t>10000</a:t>
                      </a:r>
                      <a:endParaRPr lang="en-US" sz="1800" b="1">
                        <a:latin typeface="Times New Roman"/>
                        <a:ea typeface="Times New Roman"/>
                        <a:cs typeface="Arial"/>
                      </a:endParaRPr>
                    </a:p>
                  </a:txBody>
                  <a:tcPr marL="68580" marR="68580" marT="0" marB="0" anchor="ctr"/>
                </a:tc>
                <a:tc>
                  <a:txBody>
                    <a:bodyPr/>
                    <a:lstStyle/>
                    <a:p>
                      <a:pPr algn="justLow" rtl="1">
                        <a:lnSpc>
                          <a:spcPts val="1550"/>
                        </a:lnSpc>
                        <a:spcAft>
                          <a:spcPts val="0"/>
                        </a:spcAft>
                      </a:pPr>
                      <a:r>
                        <a:rPr lang="ar-SA" sz="1800" b="1">
                          <a:latin typeface="Times New Roman"/>
                          <a:ea typeface="Times New Roman"/>
                          <a:cs typeface="Simplified Arabic"/>
                        </a:rPr>
                        <a:t>       حـ/ الخزينة</a:t>
                      </a:r>
                      <a:endParaRPr lang="en-US" sz="1800" b="1">
                        <a:latin typeface="Times New Roman"/>
                        <a:ea typeface="Times New Roman"/>
                        <a:cs typeface="Arial"/>
                      </a:endParaRPr>
                    </a:p>
                  </a:txBody>
                  <a:tcPr marL="68580" marR="68580" marT="0" marB="0"/>
                </a:tc>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9"/>
                  </a:ext>
                </a:extLst>
              </a:tr>
              <a:tr h="388700">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550"/>
                        </a:lnSpc>
                        <a:spcAft>
                          <a:spcPts val="0"/>
                        </a:spcAft>
                      </a:pPr>
                      <a:r>
                        <a:rPr lang="ar-SA" sz="1800" b="1">
                          <a:latin typeface="Times New Roman"/>
                          <a:ea typeface="Times New Roman"/>
                          <a:cs typeface="Simplified Arabic"/>
                        </a:rPr>
                        <a:t>20000</a:t>
                      </a:r>
                      <a:endParaRPr lang="en-US" sz="1800" b="1">
                        <a:latin typeface="Times New Roman"/>
                        <a:ea typeface="Times New Roman"/>
                        <a:cs typeface="Arial"/>
                      </a:endParaRPr>
                    </a:p>
                  </a:txBody>
                  <a:tcPr marL="68580" marR="68580" marT="0" marB="0" anchor="ctr"/>
                </a:tc>
                <a:tc>
                  <a:txBody>
                    <a:bodyPr/>
                    <a:lstStyle/>
                    <a:p>
                      <a:pPr algn="justLow" rtl="1">
                        <a:lnSpc>
                          <a:spcPts val="1550"/>
                        </a:lnSpc>
                        <a:spcAft>
                          <a:spcPts val="0"/>
                        </a:spcAft>
                      </a:pPr>
                      <a:r>
                        <a:rPr lang="ar-SA" sz="1800" b="1">
                          <a:latin typeface="Times New Roman"/>
                          <a:ea typeface="Times New Roman"/>
                          <a:cs typeface="Simplified Arabic"/>
                        </a:rPr>
                        <a:t>      حـ/ الدائنون (المصطفى)</a:t>
                      </a:r>
                      <a:endParaRPr lang="en-US" sz="1800" b="1">
                        <a:latin typeface="Times New Roman"/>
                        <a:ea typeface="Times New Roman"/>
                        <a:cs typeface="Arial"/>
                      </a:endParaRPr>
                    </a:p>
                  </a:txBody>
                  <a:tcPr marL="68580" marR="68580" marT="0" marB="0"/>
                </a:tc>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10"/>
                  </a:ext>
                </a:extLst>
              </a:tr>
              <a:tr h="388700">
                <a:tc>
                  <a:txBody>
                    <a:bodyPr/>
                    <a:lstStyle/>
                    <a:p>
                      <a:pPr rtl="1"/>
                      <a:endParaRPr lang="ar-EG" dirty="0"/>
                    </a:p>
                  </a:txBody>
                  <a:tcPr/>
                </a:tc>
                <a:tc>
                  <a:txBody>
                    <a:bodyPr/>
                    <a:lstStyle/>
                    <a:p>
                      <a:pPr rtl="1"/>
                      <a:endParaRPr lang="ar-EG"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ar-SA" sz="1800" b="1" dirty="0">
                          <a:latin typeface="Times New Roman"/>
                          <a:ea typeface="Times New Roman"/>
                          <a:cs typeface="Simplified Arabic"/>
                        </a:rPr>
                        <a:t>(شراء البضاعة جزء نقدا والباقى بالاجل )</a:t>
                      </a:r>
                      <a:endParaRPr lang="en-US" sz="1800" b="1" dirty="0">
                        <a:latin typeface="Times New Roman"/>
                        <a:ea typeface="Times New Roman"/>
                        <a:cs typeface="Arial"/>
                      </a:endParaRPr>
                    </a:p>
                    <a:p>
                      <a:pPr rtl="1"/>
                      <a:endParaRPr lang="ar-EG" dirty="0"/>
                    </a:p>
                  </a:txBody>
                  <a:tcPr/>
                </a:tc>
                <a:tc>
                  <a:txBody>
                    <a:bodyPr/>
                    <a:lstStyle/>
                    <a:p>
                      <a:pPr rtl="1"/>
                      <a:endParaRPr lang="ar-EG"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154439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376337276"/>
              </p:ext>
            </p:extLst>
          </p:nvPr>
        </p:nvGraphicFramePr>
        <p:xfrm>
          <a:off x="457200" y="1000108"/>
          <a:ext cx="8382000" cy="53054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1"/>
          </p:nvPr>
        </p:nvSpPr>
        <p:spPr/>
        <p:txBody>
          <a:bodyPr/>
          <a:lstStyle/>
          <a:p>
            <a:r>
              <a:rPr lang="ar-EG" sz="1800" dirty="0"/>
              <a:t>11</a:t>
            </a:r>
            <a:endParaRPr lang="en-US" sz="1800" dirty="0"/>
          </a:p>
        </p:txBody>
      </p:sp>
      <p:graphicFrame>
        <p:nvGraphicFramePr>
          <p:cNvPr id="9" name="Table 8"/>
          <p:cNvGraphicFramePr>
            <a:graphicFrameLocks noGrp="1"/>
          </p:cNvGraphicFramePr>
          <p:nvPr>
            <p:extLst>
              <p:ext uri="{D42A27DB-BD31-4B8C-83A1-F6EECF244321}">
                <p14:modId xmlns:p14="http://schemas.microsoft.com/office/powerpoint/2010/main" val="892545445"/>
              </p:ext>
            </p:extLst>
          </p:nvPr>
        </p:nvGraphicFramePr>
        <p:xfrm>
          <a:off x="714348" y="1285860"/>
          <a:ext cx="7500992" cy="4664400"/>
        </p:xfrm>
        <a:graphic>
          <a:graphicData uri="http://schemas.openxmlformats.org/drawingml/2006/table">
            <a:tbl>
              <a:tblPr rtl="1" firstRow="1" bandRow="1">
                <a:tableStyleId>{5C22544A-7EE6-4342-B048-85BDC9FD1C3A}</a:tableStyleId>
              </a:tblPr>
              <a:tblGrid>
                <a:gridCol w="1358944">
                  <a:extLst>
                    <a:ext uri="{9D8B030D-6E8A-4147-A177-3AD203B41FA5}">
                      <a16:colId xmlns:a16="http://schemas.microsoft.com/office/drawing/2014/main" val="20000"/>
                    </a:ext>
                  </a:extLst>
                </a:gridCol>
                <a:gridCol w="1598602">
                  <a:extLst>
                    <a:ext uri="{9D8B030D-6E8A-4147-A177-3AD203B41FA5}">
                      <a16:colId xmlns:a16="http://schemas.microsoft.com/office/drawing/2014/main" val="20001"/>
                    </a:ext>
                  </a:extLst>
                </a:gridCol>
                <a:gridCol w="3160690">
                  <a:extLst>
                    <a:ext uri="{9D8B030D-6E8A-4147-A177-3AD203B41FA5}">
                      <a16:colId xmlns:a16="http://schemas.microsoft.com/office/drawing/2014/main" val="20002"/>
                    </a:ext>
                  </a:extLst>
                </a:gridCol>
                <a:gridCol w="1382756">
                  <a:extLst>
                    <a:ext uri="{9D8B030D-6E8A-4147-A177-3AD203B41FA5}">
                      <a16:colId xmlns:a16="http://schemas.microsoft.com/office/drawing/2014/main" val="20003"/>
                    </a:ext>
                  </a:extLst>
                </a:gridCol>
              </a:tblGrid>
              <a:tr h="388700">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مدين</a:t>
                      </a:r>
                      <a:endParaRPr lang="en-US" sz="2000" b="1" dirty="0">
                        <a:solidFill>
                          <a:srgbClr val="FFFF00"/>
                        </a:solidFill>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دائن</a:t>
                      </a:r>
                      <a:endParaRPr lang="en-US" sz="2000" b="1" dirty="0">
                        <a:solidFill>
                          <a:srgbClr val="FFFF00"/>
                        </a:solidFill>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بيــــــــان</a:t>
                      </a:r>
                      <a:endParaRPr lang="en-US" sz="2000" b="1" dirty="0">
                        <a:solidFill>
                          <a:srgbClr val="FFFF00"/>
                        </a:solidFill>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التاريخ</a:t>
                      </a:r>
                      <a:endParaRPr lang="en-US" sz="2000" b="1" dirty="0">
                        <a:solidFill>
                          <a:srgbClr val="FFFF00"/>
                        </a:solidFill>
                        <a:latin typeface="Times New Roman"/>
                        <a:ea typeface="Times New Roman"/>
                        <a:cs typeface="Arial"/>
                      </a:endParaRPr>
                    </a:p>
                  </a:txBody>
                  <a:tcPr marL="68580" marR="68580" marT="0" marB="0" anchor="ctr"/>
                </a:tc>
                <a:extLst>
                  <a:ext uri="{0D108BD9-81ED-4DB2-BD59-A6C34878D82A}">
                    <a16:rowId xmlns:a16="http://schemas.microsoft.com/office/drawing/2014/main" val="10000"/>
                  </a:ext>
                </a:extLst>
              </a:tr>
              <a:tr h="388700">
                <a:tc>
                  <a:txBody>
                    <a:bodyPr/>
                    <a:lstStyle/>
                    <a:p>
                      <a:pPr algn="ctr" rtl="1">
                        <a:lnSpc>
                          <a:spcPts val="1550"/>
                        </a:lnSpc>
                        <a:spcAft>
                          <a:spcPts val="0"/>
                        </a:spcAft>
                      </a:pPr>
                      <a:r>
                        <a:rPr lang="ar-SA" sz="1800" b="1" dirty="0">
                          <a:latin typeface="Times New Roman"/>
                          <a:ea typeface="Times New Roman"/>
                          <a:cs typeface="Simplified Arabic"/>
                        </a:rPr>
                        <a:t>18000</a:t>
                      </a:r>
                      <a:endParaRPr lang="en-US" sz="1800" b="1" dirty="0">
                        <a:latin typeface="Times New Roman"/>
                        <a:ea typeface="Times New Roman"/>
                        <a:cs typeface="Arial"/>
                      </a:endParaRPr>
                    </a:p>
                  </a:txBody>
                  <a:tcPr marL="68580" marR="68580" marT="0" marB="0" anchor="ctr"/>
                </a:tc>
                <a:tc>
                  <a:txBody>
                    <a:bodyPr/>
                    <a:lstStyle/>
                    <a:p>
                      <a:pPr algn="ctr" rtl="1">
                        <a:lnSpc>
                          <a:spcPts val="1550"/>
                        </a:lnSpc>
                        <a:spcAft>
                          <a:spcPts val="0"/>
                        </a:spcAft>
                      </a:pPr>
                      <a:endParaRPr lang="ar-SA" sz="1800" b="1" dirty="0">
                        <a:latin typeface="Times New Roman"/>
                        <a:ea typeface="Times New Roman"/>
                        <a:cs typeface="Simplified Arabic"/>
                      </a:endParaRPr>
                    </a:p>
                  </a:txBody>
                  <a:tcPr marL="68580" marR="68580" marT="0" marB="0" anchor="ctr"/>
                </a:tc>
                <a:tc>
                  <a:txBody>
                    <a:bodyPr/>
                    <a:lstStyle/>
                    <a:p>
                      <a:pPr algn="justLow" rtl="1">
                        <a:lnSpc>
                          <a:spcPts val="1550"/>
                        </a:lnSpc>
                        <a:spcAft>
                          <a:spcPts val="0"/>
                        </a:spcAft>
                      </a:pPr>
                      <a:r>
                        <a:rPr lang="ar-SA" sz="1800" b="1" dirty="0">
                          <a:latin typeface="Times New Roman"/>
                          <a:ea typeface="Times New Roman"/>
                          <a:cs typeface="Simplified Arabic"/>
                        </a:rPr>
                        <a:t>من حـ/ الخزينة</a:t>
                      </a:r>
                      <a:endParaRPr lang="en-US" sz="1800" b="1" dirty="0">
                        <a:latin typeface="Times New Roman"/>
                        <a:ea typeface="Times New Roman"/>
                        <a:cs typeface="Arial"/>
                      </a:endParaRPr>
                    </a:p>
                  </a:txBody>
                  <a:tcPr marL="68580" marR="68580" marT="0" marB="0"/>
                </a:tc>
                <a:tc>
                  <a:txBody>
                    <a:bodyPr/>
                    <a:lstStyle/>
                    <a:p>
                      <a:pPr algn="ctr" rtl="1">
                        <a:lnSpc>
                          <a:spcPts val="1550"/>
                        </a:lnSpc>
                        <a:spcAft>
                          <a:spcPts val="0"/>
                        </a:spcAft>
                      </a:pPr>
                      <a:r>
                        <a:rPr lang="ar-EG" sz="1800" b="1" dirty="0">
                          <a:latin typeface="Times New Roman"/>
                          <a:ea typeface="Times New Roman"/>
                          <a:cs typeface="Simplified Arabic"/>
                        </a:rPr>
                        <a:t>4</a:t>
                      </a:r>
                      <a:r>
                        <a:rPr lang="ar-SA" sz="1800" b="1" dirty="0">
                          <a:latin typeface="Times New Roman"/>
                          <a:ea typeface="Times New Roman"/>
                          <a:cs typeface="Simplified Arabic"/>
                        </a:rPr>
                        <a:t>/</a:t>
                      </a:r>
                      <a:r>
                        <a:rPr lang="ar-EG" sz="1800" b="1" dirty="0">
                          <a:latin typeface="Times New Roman"/>
                          <a:ea typeface="Times New Roman"/>
                          <a:cs typeface="Simplified Arabic"/>
                        </a:rPr>
                        <a:t>13</a:t>
                      </a:r>
                      <a:endParaRPr lang="en-US" sz="1800" b="1" dirty="0">
                        <a:latin typeface="Times New Roman"/>
                        <a:ea typeface="Times New Roman"/>
                        <a:cs typeface="Arial"/>
                      </a:endParaRPr>
                    </a:p>
                  </a:txBody>
                  <a:tcPr marL="68580" marR="68580" marT="0" marB="0" anchor="ctr"/>
                </a:tc>
                <a:extLst>
                  <a:ext uri="{0D108BD9-81ED-4DB2-BD59-A6C34878D82A}">
                    <a16:rowId xmlns:a16="http://schemas.microsoft.com/office/drawing/2014/main" val="10001"/>
                  </a:ext>
                </a:extLst>
              </a:tr>
              <a:tr h="388700">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550"/>
                        </a:lnSpc>
                        <a:spcAft>
                          <a:spcPts val="0"/>
                        </a:spcAft>
                      </a:pPr>
                      <a:r>
                        <a:rPr lang="ar-SA" sz="1800" b="1" dirty="0">
                          <a:latin typeface="Times New Roman"/>
                          <a:ea typeface="Times New Roman"/>
                          <a:cs typeface="Simplified Arabic"/>
                        </a:rPr>
                        <a:t>18000</a:t>
                      </a:r>
                      <a:endParaRPr lang="en-US" sz="1800" b="1" dirty="0">
                        <a:latin typeface="Times New Roman"/>
                        <a:ea typeface="Times New Roman"/>
                        <a:cs typeface="Arial"/>
                      </a:endParaRPr>
                    </a:p>
                  </a:txBody>
                  <a:tcPr marL="68580" marR="68580" marT="0" marB="0" anchor="ctr"/>
                </a:tc>
                <a:tc>
                  <a:txBody>
                    <a:bodyPr/>
                    <a:lstStyle/>
                    <a:p>
                      <a:pPr algn="justLow" rtl="1">
                        <a:lnSpc>
                          <a:spcPts val="1550"/>
                        </a:lnSpc>
                        <a:spcAft>
                          <a:spcPts val="0"/>
                        </a:spcAft>
                      </a:pPr>
                      <a:r>
                        <a:rPr lang="ar-SA" sz="1800" b="1" dirty="0">
                          <a:latin typeface="Times New Roman"/>
                          <a:ea typeface="Times New Roman"/>
                          <a:cs typeface="Simplified Arabic"/>
                        </a:rPr>
                        <a:t>        إلى حـ/ المبيعات</a:t>
                      </a:r>
                      <a:endParaRPr lang="en-US" sz="1800" b="1" dirty="0">
                        <a:latin typeface="Times New Roman"/>
                        <a:ea typeface="Times New Roman"/>
                        <a:cs typeface="Arial"/>
                      </a:endParaRPr>
                    </a:p>
                  </a:txBody>
                  <a:tcPr marL="68580" marR="68580" marT="0" marB="0"/>
                </a:tc>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2"/>
                  </a:ext>
                </a:extLst>
              </a:tr>
              <a:tr h="388700">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550"/>
                        </a:lnSpc>
                        <a:spcAft>
                          <a:spcPts val="0"/>
                        </a:spcAft>
                      </a:pPr>
                      <a:r>
                        <a:rPr lang="ar-SA" sz="1800" b="1">
                          <a:latin typeface="Times New Roman"/>
                          <a:ea typeface="Times New Roman"/>
                          <a:cs typeface="Simplified Arabic"/>
                        </a:rPr>
                        <a:t>(بيع بضاعة نقداً)</a:t>
                      </a:r>
                      <a:endParaRPr lang="en-US" sz="1800" b="1">
                        <a:latin typeface="Times New Roman"/>
                        <a:ea typeface="Times New Roman"/>
                        <a:cs typeface="Arial"/>
                      </a:endParaRPr>
                    </a:p>
                  </a:txBody>
                  <a:tcPr marL="68580" marR="68580" marT="0" marB="0"/>
                </a:tc>
                <a:tc>
                  <a:txBody>
                    <a:bodyPr/>
                    <a:lstStyle/>
                    <a:p>
                      <a:pPr algn="ctr" rtl="1">
                        <a:lnSpc>
                          <a:spcPts val="1550"/>
                        </a:lnSpc>
                        <a:spcAft>
                          <a:spcPts val="0"/>
                        </a:spcAft>
                      </a:pPr>
                      <a:endParaRPr lang="ar-SA" sz="1800" b="1" dirty="0">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3"/>
                  </a:ext>
                </a:extLst>
              </a:tr>
              <a:tr h="388700">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justLow" rtl="1">
                        <a:lnSpc>
                          <a:spcPts val="1550"/>
                        </a:lnSpc>
                        <a:spcAft>
                          <a:spcPts val="0"/>
                        </a:spcAft>
                      </a:pPr>
                      <a:r>
                        <a:rPr lang="ar-SA" sz="1800" b="1">
                          <a:latin typeface="Times New Roman"/>
                          <a:ea typeface="Times New Roman"/>
                          <a:cs typeface="Simplified Arabic"/>
                        </a:rPr>
                        <a:t>من مذكورين</a:t>
                      </a:r>
                      <a:endParaRPr lang="en-US" sz="1800" b="1">
                        <a:latin typeface="Times New Roman"/>
                        <a:ea typeface="Times New Roman"/>
                        <a:cs typeface="Arial"/>
                      </a:endParaRPr>
                    </a:p>
                  </a:txBody>
                  <a:tcPr marL="68580" marR="68580" marT="0" marB="0"/>
                </a:tc>
                <a:tc>
                  <a:txBody>
                    <a:bodyPr/>
                    <a:lstStyle/>
                    <a:p>
                      <a:pPr algn="ctr" rtl="1">
                        <a:lnSpc>
                          <a:spcPts val="1550"/>
                        </a:lnSpc>
                        <a:spcAft>
                          <a:spcPts val="0"/>
                        </a:spcAft>
                      </a:pPr>
                      <a:r>
                        <a:rPr lang="ar-SA" sz="1800" b="1" dirty="0">
                          <a:latin typeface="Times New Roman"/>
                          <a:ea typeface="Times New Roman"/>
                          <a:cs typeface="Simplified Arabic"/>
                        </a:rPr>
                        <a:t>4/</a:t>
                      </a:r>
                      <a:r>
                        <a:rPr lang="ar-EG" sz="1800" b="1" dirty="0">
                          <a:latin typeface="Times New Roman"/>
                          <a:ea typeface="Times New Roman"/>
                          <a:cs typeface="Simplified Arabic"/>
                        </a:rPr>
                        <a:t>14</a:t>
                      </a:r>
                      <a:endParaRPr lang="en-US" sz="1800" b="1" dirty="0">
                        <a:latin typeface="Times New Roman"/>
                        <a:ea typeface="Times New Roman"/>
                        <a:cs typeface="Arial"/>
                      </a:endParaRPr>
                    </a:p>
                  </a:txBody>
                  <a:tcPr marL="68580" marR="68580" marT="0" marB="0" anchor="ctr"/>
                </a:tc>
                <a:extLst>
                  <a:ext uri="{0D108BD9-81ED-4DB2-BD59-A6C34878D82A}">
                    <a16:rowId xmlns:a16="http://schemas.microsoft.com/office/drawing/2014/main" val="10004"/>
                  </a:ext>
                </a:extLst>
              </a:tr>
              <a:tr h="388700">
                <a:tc>
                  <a:txBody>
                    <a:bodyPr/>
                    <a:lstStyle/>
                    <a:p>
                      <a:pPr algn="ctr" rtl="1">
                        <a:lnSpc>
                          <a:spcPts val="1550"/>
                        </a:lnSpc>
                        <a:spcAft>
                          <a:spcPts val="0"/>
                        </a:spcAft>
                      </a:pPr>
                      <a:r>
                        <a:rPr lang="ar-SA" sz="1800" b="1">
                          <a:latin typeface="Times New Roman"/>
                          <a:ea typeface="Times New Roman"/>
                          <a:cs typeface="Simplified Arabic"/>
                        </a:rPr>
                        <a:t>5000</a:t>
                      </a:r>
                      <a:endParaRPr lang="en-US" sz="1800" b="1">
                        <a:latin typeface="Times New Roman"/>
                        <a:ea typeface="Times New Roman"/>
                        <a:cs typeface="Arial"/>
                      </a:endParaRPr>
                    </a:p>
                  </a:txBody>
                  <a:tcPr marL="68580" marR="68580" marT="0" marB="0" anchor="ctr"/>
                </a:tc>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justLow" rtl="1">
                        <a:lnSpc>
                          <a:spcPts val="1550"/>
                        </a:lnSpc>
                        <a:spcAft>
                          <a:spcPts val="0"/>
                        </a:spcAft>
                      </a:pPr>
                      <a:r>
                        <a:rPr lang="ar-SA" sz="1800" b="1" dirty="0">
                          <a:latin typeface="Times New Roman"/>
                          <a:ea typeface="Times New Roman"/>
                          <a:cs typeface="Simplified Arabic"/>
                        </a:rPr>
                        <a:t>حـ/ البنك</a:t>
                      </a:r>
                      <a:endParaRPr lang="en-US" sz="1800" b="1" dirty="0">
                        <a:latin typeface="Times New Roman"/>
                        <a:ea typeface="Times New Roman"/>
                        <a:cs typeface="Arial"/>
                      </a:endParaRPr>
                    </a:p>
                  </a:txBody>
                  <a:tcPr marL="68580" marR="68580" marT="0" marB="0"/>
                </a:tc>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5"/>
                  </a:ext>
                </a:extLst>
              </a:tr>
              <a:tr h="388700">
                <a:tc>
                  <a:txBody>
                    <a:bodyPr/>
                    <a:lstStyle/>
                    <a:p>
                      <a:pPr algn="ctr" rtl="1">
                        <a:lnSpc>
                          <a:spcPts val="1550"/>
                        </a:lnSpc>
                        <a:spcAft>
                          <a:spcPts val="0"/>
                        </a:spcAft>
                      </a:pPr>
                      <a:r>
                        <a:rPr lang="ar-SA" sz="1800" b="1">
                          <a:latin typeface="Times New Roman"/>
                          <a:ea typeface="Times New Roman"/>
                          <a:cs typeface="Simplified Arabic"/>
                        </a:rPr>
                        <a:t>10000</a:t>
                      </a:r>
                      <a:endParaRPr lang="en-US" sz="1800" b="1">
                        <a:latin typeface="Times New Roman"/>
                        <a:ea typeface="Times New Roman"/>
                        <a:cs typeface="Arial"/>
                      </a:endParaRPr>
                    </a:p>
                  </a:txBody>
                  <a:tcPr marL="68580" marR="68580" marT="0" marB="0" anchor="ctr"/>
                </a:tc>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justLow" rtl="1">
                        <a:lnSpc>
                          <a:spcPts val="1550"/>
                        </a:lnSpc>
                        <a:spcAft>
                          <a:spcPts val="0"/>
                        </a:spcAft>
                      </a:pPr>
                      <a:r>
                        <a:rPr lang="ar-SA" sz="1800" b="1">
                          <a:latin typeface="Times New Roman"/>
                          <a:ea typeface="Times New Roman"/>
                          <a:cs typeface="Simplified Arabic"/>
                        </a:rPr>
                        <a:t>حـ/ المدينون (ياسين)</a:t>
                      </a:r>
                      <a:endParaRPr lang="en-US" sz="1800" b="1">
                        <a:latin typeface="Times New Roman"/>
                        <a:ea typeface="Times New Roman"/>
                        <a:cs typeface="Arial"/>
                      </a:endParaRPr>
                    </a:p>
                  </a:txBody>
                  <a:tcPr marL="68580" marR="68580" marT="0" marB="0"/>
                </a:tc>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6"/>
                  </a:ext>
                </a:extLst>
              </a:tr>
              <a:tr h="388700">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550"/>
                        </a:lnSpc>
                        <a:spcAft>
                          <a:spcPts val="0"/>
                        </a:spcAft>
                      </a:pPr>
                      <a:r>
                        <a:rPr lang="ar-SA" sz="1800" b="1">
                          <a:latin typeface="Times New Roman"/>
                          <a:ea typeface="Times New Roman"/>
                          <a:cs typeface="Simplified Arabic"/>
                        </a:rPr>
                        <a:t>15000</a:t>
                      </a:r>
                      <a:endParaRPr lang="en-US" sz="1800" b="1">
                        <a:latin typeface="Times New Roman"/>
                        <a:ea typeface="Times New Roman"/>
                        <a:cs typeface="Arial"/>
                      </a:endParaRPr>
                    </a:p>
                  </a:txBody>
                  <a:tcPr marL="68580" marR="68580" marT="0" marB="0" anchor="ctr"/>
                </a:tc>
                <a:tc>
                  <a:txBody>
                    <a:bodyPr/>
                    <a:lstStyle/>
                    <a:p>
                      <a:pPr algn="justLow" rtl="1">
                        <a:lnSpc>
                          <a:spcPts val="1550"/>
                        </a:lnSpc>
                        <a:spcAft>
                          <a:spcPts val="0"/>
                        </a:spcAft>
                      </a:pPr>
                      <a:r>
                        <a:rPr lang="ar-SA" sz="1800" b="1">
                          <a:latin typeface="Times New Roman"/>
                          <a:ea typeface="Times New Roman"/>
                          <a:cs typeface="Simplified Arabic"/>
                        </a:rPr>
                        <a:t>         إلى حـ/ المبيعات</a:t>
                      </a:r>
                      <a:endParaRPr lang="en-US" sz="1800" b="1">
                        <a:latin typeface="Times New Roman"/>
                        <a:ea typeface="Times New Roman"/>
                        <a:cs typeface="Arial"/>
                      </a:endParaRPr>
                    </a:p>
                  </a:txBody>
                  <a:tcPr marL="68580" marR="68580" marT="0" marB="0"/>
                </a:tc>
                <a:tc>
                  <a:txBody>
                    <a:bodyPr/>
                    <a:lstStyle/>
                    <a:p>
                      <a:pPr algn="ctr" rtl="1">
                        <a:lnSpc>
                          <a:spcPts val="155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7"/>
                  </a:ext>
                </a:extLst>
              </a:tr>
              <a:tr h="388700">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r>
                        <a:rPr lang="ar-SA" sz="1800" b="1">
                          <a:latin typeface="Times New Roman"/>
                          <a:ea typeface="Times New Roman"/>
                          <a:cs typeface="Simplified Arabic"/>
                        </a:rPr>
                        <a:t>(بيع بضاعة جزء بشيك والباقي بالاجل)</a:t>
                      </a:r>
                      <a:endParaRPr lang="en-US" sz="1800" b="1">
                        <a:latin typeface="Times New Roman"/>
                        <a:ea typeface="Times New Roman"/>
                        <a:cs typeface="Arial"/>
                      </a:endParaRPr>
                    </a:p>
                  </a:txBody>
                  <a:tcPr marL="68580" marR="68580" marT="0" marB="0"/>
                </a:tc>
                <a:tc>
                  <a:txBody>
                    <a:bodyPr/>
                    <a:lstStyle/>
                    <a:p>
                      <a:pPr algn="ctr" rtl="1">
                        <a:lnSpc>
                          <a:spcPts val="1600"/>
                        </a:lnSpc>
                        <a:spcAft>
                          <a:spcPts val="0"/>
                        </a:spcAft>
                      </a:pPr>
                      <a:endParaRPr lang="ar-SA" sz="1800" b="1" dirty="0">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8"/>
                  </a:ext>
                </a:extLst>
              </a:tr>
              <a:tr h="388700">
                <a:tc>
                  <a:txBody>
                    <a:bodyPr/>
                    <a:lstStyle/>
                    <a:p>
                      <a:pPr algn="ctr" rtl="1">
                        <a:lnSpc>
                          <a:spcPts val="1600"/>
                        </a:lnSpc>
                        <a:spcAft>
                          <a:spcPts val="0"/>
                        </a:spcAft>
                      </a:pPr>
                      <a:r>
                        <a:rPr lang="ar-SA" sz="1800" b="1" dirty="0">
                          <a:latin typeface="Times New Roman"/>
                          <a:ea typeface="Times New Roman"/>
                          <a:cs typeface="Simplified Arabic"/>
                        </a:rPr>
                        <a:t>5000</a:t>
                      </a:r>
                      <a:endParaRPr lang="en-US" sz="1800" b="1" dirty="0">
                        <a:latin typeface="Times New Roman"/>
                        <a:ea typeface="Times New Roman"/>
                        <a:cs typeface="Arial"/>
                      </a:endParaRPr>
                    </a:p>
                  </a:txBody>
                  <a:tcPr marL="68580" marR="68580" marT="0" marB="0" anchor="ctr"/>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justLow" rtl="1">
                        <a:lnSpc>
                          <a:spcPts val="1600"/>
                        </a:lnSpc>
                        <a:spcAft>
                          <a:spcPts val="0"/>
                        </a:spcAft>
                      </a:pPr>
                      <a:r>
                        <a:rPr lang="ar-SA" sz="1800" b="1" dirty="0">
                          <a:latin typeface="Times New Roman"/>
                          <a:ea typeface="Times New Roman"/>
                          <a:cs typeface="Simplified Arabic"/>
                        </a:rPr>
                        <a:t>من حـ/ الإيجار</a:t>
                      </a:r>
                      <a:endParaRPr lang="en-US" sz="1800" b="1" dirty="0">
                        <a:latin typeface="Times New Roman"/>
                        <a:ea typeface="Times New Roman"/>
                        <a:cs typeface="Arial"/>
                      </a:endParaRPr>
                    </a:p>
                  </a:txBody>
                  <a:tcPr marL="68580" marR="68580" marT="0" marB="0"/>
                </a:tc>
                <a:tc>
                  <a:txBody>
                    <a:bodyPr/>
                    <a:lstStyle/>
                    <a:p>
                      <a:pPr algn="ctr" rtl="1">
                        <a:lnSpc>
                          <a:spcPts val="1600"/>
                        </a:lnSpc>
                        <a:spcAft>
                          <a:spcPts val="0"/>
                        </a:spcAft>
                      </a:pPr>
                      <a:r>
                        <a:rPr lang="ar-EG" sz="1800" b="1" dirty="0">
                          <a:latin typeface="Times New Roman"/>
                          <a:ea typeface="Times New Roman"/>
                          <a:cs typeface="Simplified Arabic"/>
                        </a:rPr>
                        <a:t>4</a:t>
                      </a:r>
                      <a:r>
                        <a:rPr lang="ar-SA" sz="1800" b="1" dirty="0">
                          <a:latin typeface="Times New Roman"/>
                          <a:ea typeface="Times New Roman"/>
                          <a:cs typeface="Simplified Arabic"/>
                        </a:rPr>
                        <a:t>/</a:t>
                      </a:r>
                      <a:r>
                        <a:rPr lang="ar-EG" sz="1800" b="1" dirty="0">
                          <a:latin typeface="Times New Roman"/>
                          <a:ea typeface="Times New Roman"/>
                          <a:cs typeface="Simplified Arabic"/>
                        </a:rPr>
                        <a:t>15</a:t>
                      </a:r>
                      <a:endParaRPr lang="en-US" sz="1800" b="1" dirty="0">
                        <a:latin typeface="Times New Roman"/>
                        <a:ea typeface="Times New Roman"/>
                        <a:cs typeface="Arial"/>
                      </a:endParaRPr>
                    </a:p>
                  </a:txBody>
                  <a:tcPr marL="68580" marR="68580" marT="0" marB="0" anchor="ctr"/>
                </a:tc>
                <a:extLst>
                  <a:ext uri="{0D108BD9-81ED-4DB2-BD59-A6C34878D82A}">
                    <a16:rowId xmlns:a16="http://schemas.microsoft.com/office/drawing/2014/main" val="10009"/>
                  </a:ext>
                </a:extLst>
              </a:tr>
              <a:tr h="388700">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r>
                        <a:rPr lang="ar-SA" sz="1800" b="1">
                          <a:latin typeface="Times New Roman"/>
                          <a:ea typeface="Times New Roman"/>
                          <a:cs typeface="Simplified Arabic"/>
                        </a:rPr>
                        <a:t>5000</a:t>
                      </a:r>
                      <a:endParaRPr lang="en-US" sz="1800" b="1">
                        <a:latin typeface="Times New Roman"/>
                        <a:ea typeface="Times New Roman"/>
                        <a:cs typeface="Arial"/>
                      </a:endParaRPr>
                    </a:p>
                  </a:txBody>
                  <a:tcPr marL="68580" marR="68580" marT="0" marB="0" anchor="ctr"/>
                </a:tc>
                <a:tc>
                  <a:txBody>
                    <a:bodyPr/>
                    <a:lstStyle/>
                    <a:p>
                      <a:pPr algn="justLow" rtl="1">
                        <a:lnSpc>
                          <a:spcPts val="1600"/>
                        </a:lnSpc>
                        <a:spcAft>
                          <a:spcPts val="0"/>
                        </a:spcAft>
                      </a:pPr>
                      <a:r>
                        <a:rPr lang="ar-SA" sz="1800" b="1">
                          <a:latin typeface="Times New Roman"/>
                          <a:ea typeface="Times New Roman"/>
                          <a:cs typeface="Simplified Arabic"/>
                        </a:rPr>
                        <a:t>         إلى حـ/ الخزينة</a:t>
                      </a:r>
                      <a:endParaRPr lang="en-US" sz="1800" b="1">
                        <a:latin typeface="Times New Roman"/>
                        <a:ea typeface="Times New Roman"/>
                        <a:cs typeface="Arial"/>
                      </a:endParaRPr>
                    </a:p>
                  </a:txBody>
                  <a:tcPr marL="68580" marR="68580" marT="0" marB="0"/>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10"/>
                  </a:ext>
                </a:extLst>
              </a:tr>
              <a:tr h="388700">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r>
                        <a:rPr lang="ar-SA" sz="1800" b="1">
                          <a:latin typeface="Times New Roman"/>
                          <a:ea typeface="Times New Roman"/>
                          <a:cs typeface="Simplified Arabic"/>
                        </a:rPr>
                        <a:t>(سداد إيجار المحل نقدا)</a:t>
                      </a:r>
                      <a:endParaRPr lang="en-US" sz="1800" b="1">
                        <a:latin typeface="Times New Roman"/>
                        <a:ea typeface="Times New Roman"/>
                        <a:cs typeface="Arial"/>
                      </a:endParaRPr>
                    </a:p>
                  </a:txBody>
                  <a:tcPr marL="68580" marR="68580" marT="0" marB="0"/>
                </a:tc>
                <a:tc>
                  <a:txBody>
                    <a:bodyPr/>
                    <a:lstStyle/>
                    <a:p>
                      <a:pPr algn="ctr" rtl="1">
                        <a:lnSpc>
                          <a:spcPts val="1600"/>
                        </a:lnSpc>
                        <a:spcAft>
                          <a:spcPts val="0"/>
                        </a:spcAft>
                      </a:pPr>
                      <a:endParaRPr lang="ar-SA" sz="1800" b="1" dirty="0">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154439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376337276"/>
              </p:ext>
            </p:extLst>
          </p:nvPr>
        </p:nvGraphicFramePr>
        <p:xfrm>
          <a:off x="457200" y="1071546"/>
          <a:ext cx="8382000" cy="52340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1"/>
          </p:nvPr>
        </p:nvSpPr>
        <p:spPr/>
        <p:txBody>
          <a:bodyPr/>
          <a:lstStyle/>
          <a:p>
            <a:r>
              <a:rPr lang="ar-EG" sz="1800" dirty="0"/>
              <a:t>12</a:t>
            </a:r>
            <a:endParaRPr lang="en-US" sz="1800" dirty="0"/>
          </a:p>
        </p:txBody>
      </p:sp>
      <p:graphicFrame>
        <p:nvGraphicFramePr>
          <p:cNvPr id="9" name="Table 8"/>
          <p:cNvGraphicFramePr>
            <a:graphicFrameLocks noGrp="1"/>
          </p:cNvGraphicFramePr>
          <p:nvPr>
            <p:extLst>
              <p:ext uri="{D42A27DB-BD31-4B8C-83A1-F6EECF244321}">
                <p14:modId xmlns:p14="http://schemas.microsoft.com/office/powerpoint/2010/main" val="3284979667"/>
              </p:ext>
            </p:extLst>
          </p:nvPr>
        </p:nvGraphicFramePr>
        <p:xfrm>
          <a:off x="857220" y="1683608"/>
          <a:ext cx="7572432" cy="3977640"/>
        </p:xfrm>
        <a:graphic>
          <a:graphicData uri="http://schemas.openxmlformats.org/drawingml/2006/table">
            <a:tbl>
              <a:tblPr rtl="1" firstRow="1" bandRow="1">
                <a:tableStyleId>{5C22544A-7EE6-4342-B048-85BDC9FD1C3A}</a:tableStyleId>
              </a:tblPr>
              <a:tblGrid>
                <a:gridCol w="1354182">
                  <a:extLst>
                    <a:ext uri="{9D8B030D-6E8A-4147-A177-3AD203B41FA5}">
                      <a16:colId xmlns:a16="http://schemas.microsoft.com/office/drawing/2014/main" val="20000"/>
                    </a:ext>
                  </a:extLst>
                </a:gridCol>
                <a:gridCol w="1228716">
                  <a:extLst>
                    <a:ext uri="{9D8B030D-6E8A-4147-A177-3AD203B41FA5}">
                      <a16:colId xmlns:a16="http://schemas.microsoft.com/office/drawing/2014/main" val="20001"/>
                    </a:ext>
                  </a:extLst>
                </a:gridCol>
                <a:gridCol w="3428976">
                  <a:extLst>
                    <a:ext uri="{9D8B030D-6E8A-4147-A177-3AD203B41FA5}">
                      <a16:colId xmlns:a16="http://schemas.microsoft.com/office/drawing/2014/main" val="20002"/>
                    </a:ext>
                  </a:extLst>
                </a:gridCol>
                <a:gridCol w="1560558">
                  <a:extLst>
                    <a:ext uri="{9D8B030D-6E8A-4147-A177-3AD203B41FA5}">
                      <a16:colId xmlns:a16="http://schemas.microsoft.com/office/drawing/2014/main" val="20003"/>
                    </a:ext>
                  </a:extLst>
                </a:gridCol>
              </a:tblGrid>
              <a:tr h="370840">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مدين</a:t>
                      </a:r>
                      <a:endParaRPr lang="en-US" sz="2000" b="1" dirty="0">
                        <a:solidFill>
                          <a:srgbClr val="FFFF00"/>
                        </a:solidFill>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دائن</a:t>
                      </a:r>
                      <a:endParaRPr lang="en-US" sz="2000" b="1" dirty="0">
                        <a:solidFill>
                          <a:srgbClr val="FFFF00"/>
                        </a:solidFill>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بيــــــــان</a:t>
                      </a:r>
                      <a:endParaRPr lang="en-US" sz="2000" b="1" dirty="0">
                        <a:solidFill>
                          <a:srgbClr val="FFFF00"/>
                        </a:solidFill>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التاريخ</a:t>
                      </a:r>
                      <a:endParaRPr lang="en-US" sz="2000" b="1" dirty="0">
                        <a:solidFill>
                          <a:srgbClr val="FFFF00"/>
                        </a:solidFill>
                        <a:latin typeface="Times New Roman"/>
                        <a:ea typeface="Times New Roman"/>
                        <a:cs typeface="Arial"/>
                      </a:endParaRPr>
                    </a:p>
                  </a:txBody>
                  <a:tcPr marL="68580" marR="68580" marT="0" marB="0" anchor="ctr"/>
                </a:tc>
                <a:extLst>
                  <a:ext uri="{0D108BD9-81ED-4DB2-BD59-A6C34878D82A}">
                    <a16:rowId xmlns:a16="http://schemas.microsoft.com/office/drawing/2014/main" val="10000"/>
                  </a:ext>
                </a:extLst>
              </a:tr>
              <a:tr h="370840">
                <a:tc>
                  <a:txBody>
                    <a:bodyPr/>
                    <a:lstStyle/>
                    <a:p>
                      <a:pPr algn="ctr" rtl="1">
                        <a:lnSpc>
                          <a:spcPts val="1600"/>
                        </a:lnSpc>
                        <a:spcAft>
                          <a:spcPts val="0"/>
                        </a:spcAft>
                      </a:pPr>
                      <a:r>
                        <a:rPr lang="ar-SA" sz="1800" b="1" dirty="0">
                          <a:latin typeface="Times New Roman"/>
                          <a:ea typeface="Times New Roman"/>
                          <a:cs typeface="Simplified Arabic"/>
                        </a:rPr>
                        <a:t>15000</a:t>
                      </a:r>
                      <a:endParaRPr lang="en-US" sz="1800" b="1" dirty="0">
                        <a:latin typeface="Times New Roman"/>
                        <a:ea typeface="Times New Roman"/>
                        <a:cs typeface="Arial"/>
                      </a:endParaRPr>
                    </a:p>
                  </a:txBody>
                  <a:tcPr marL="68580" marR="68580" marT="0" marB="0" anchor="ctr"/>
                </a:tc>
                <a:tc>
                  <a:txBody>
                    <a:bodyPr/>
                    <a:lstStyle/>
                    <a:p>
                      <a:pPr algn="ctr" rtl="1">
                        <a:lnSpc>
                          <a:spcPts val="1600"/>
                        </a:lnSpc>
                        <a:spcAft>
                          <a:spcPts val="0"/>
                        </a:spcAft>
                      </a:pPr>
                      <a:endParaRPr lang="ar-SA" sz="1800" b="1" dirty="0">
                        <a:latin typeface="Times New Roman"/>
                        <a:ea typeface="Times New Roman"/>
                        <a:cs typeface="Simplified Arabic"/>
                      </a:endParaRPr>
                    </a:p>
                  </a:txBody>
                  <a:tcPr marL="68580" marR="68580" marT="0" marB="0" anchor="ctr"/>
                </a:tc>
                <a:tc>
                  <a:txBody>
                    <a:bodyPr/>
                    <a:lstStyle/>
                    <a:p>
                      <a:pPr algn="justLow" rtl="1">
                        <a:lnSpc>
                          <a:spcPts val="1600"/>
                        </a:lnSpc>
                        <a:spcAft>
                          <a:spcPts val="0"/>
                        </a:spcAft>
                      </a:pPr>
                      <a:r>
                        <a:rPr lang="ar-SA" sz="1800" b="1">
                          <a:latin typeface="Times New Roman"/>
                          <a:ea typeface="Times New Roman"/>
                          <a:cs typeface="Simplified Arabic"/>
                        </a:rPr>
                        <a:t>من حـ/ الدائنون (العمر)</a:t>
                      </a:r>
                      <a:endParaRPr lang="en-US" sz="1800" b="1">
                        <a:latin typeface="Times New Roman"/>
                        <a:ea typeface="Times New Roman"/>
                        <a:cs typeface="Arial"/>
                      </a:endParaRPr>
                    </a:p>
                  </a:txBody>
                  <a:tcPr marL="68580" marR="68580" marT="0" marB="0"/>
                </a:tc>
                <a:tc>
                  <a:txBody>
                    <a:bodyPr/>
                    <a:lstStyle/>
                    <a:p>
                      <a:pPr algn="ctr" rtl="1">
                        <a:lnSpc>
                          <a:spcPts val="1600"/>
                        </a:lnSpc>
                        <a:spcAft>
                          <a:spcPts val="0"/>
                        </a:spcAft>
                      </a:pPr>
                      <a:r>
                        <a:rPr lang="ar-EG" sz="1800" b="1" dirty="0">
                          <a:latin typeface="Times New Roman"/>
                          <a:ea typeface="Times New Roman"/>
                          <a:cs typeface="Simplified Arabic"/>
                        </a:rPr>
                        <a:t>4</a:t>
                      </a:r>
                      <a:r>
                        <a:rPr lang="ar-SA" sz="1800" b="1" dirty="0">
                          <a:latin typeface="Times New Roman"/>
                          <a:ea typeface="Times New Roman"/>
                          <a:cs typeface="Simplified Arabic"/>
                        </a:rPr>
                        <a:t>/</a:t>
                      </a:r>
                      <a:r>
                        <a:rPr lang="ar-EG" sz="1800" b="1" dirty="0">
                          <a:latin typeface="Times New Roman"/>
                          <a:ea typeface="Times New Roman"/>
                          <a:cs typeface="Simplified Arabic"/>
                        </a:rPr>
                        <a:t>20</a:t>
                      </a:r>
                      <a:endParaRPr lang="en-US" sz="1800" b="1" dirty="0">
                        <a:latin typeface="Times New Roman"/>
                        <a:ea typeface="Times New Roman"/>
                        <a:cs typeface="Arial"/>
                      </a:endParaRPr>
                    </a:p>
                  </a:txBody>
                  <a:tcPr marL="68580" marR="68580" marT="0" marB="0" anchor="ctr"/>
                </a:tc>
                <a:extLst>
                  <a:ext uri="{0D108BD9-81ED-4DB2-BD59-A6C34878D82A}">
                    <a16:rowId xmlns:a16="http://schemas.microsoft.com/office/drawing/2014/main" val="10001"/>
                  </a:ext>
                </a:extLst>
              </a:tr>
              <a:tr h="370840">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r>
                        <a:rPr lang="ar-SA" sz="1800" b="1" dirty="0">
                          <a:latin typeface="Times New Roman"/>
                          <a:ea typeface="Times New Roman"/>
                          <a:cs typeface="Simplified Arabic"/>
                        </a:rPr>
                        <a:t>15000</a:t>
                      </a:r>
                      <a:endParaRPr lang="en-US" sz="1800" b="1" dirty="0">
                        <a:latin typeface="Times New Roman"/>
                        <a:ea typeface="Times New Roman"/>
                        <a:cs typeface="Arial"/>
                      </a:endParaRPr>
                    </a:p>
                  </a:txBody>
                  <a:tcPr marL="68580" marR="68580" marT="0" marB="0" anchor="ctr"/>
                </a:tc>
                <a:tc>
                  <a:txBody>
                    <a:bodyPr/>
                    <a:lstStyle/>
                    <a:p>
                      <a:pPr algn="justLow" rtl="1">
                        <a:lnSpc>
                          <a:spcPts val="1600"/>
                        </a:lnSpc>
                        <a:spcAft>
                          <a:spcPts val="0"/>
                        </a:spcAft>
                      </a:pPr>
                      <a:r>
                        <a:rPr lang="ar-SA" sz="1800" b="1" dirty="0">
                          <a:latin typeface="Times New Roman"/>
                          <a:ea typeface="Times New Roman"/>
                          <a:cs typeface="Simplified Arabic"/>
                        </a:rPr>
                        <a:t>         إلى حـ/ البنك</a:t>
                      </a:r>
                      <a:endParaRPr lang="en-US" sz="1800" b="1" dirty="0">
                        <a:latin typeface="Times New Roman"/>
                        <a:ea typeface="Times New Roman"/>
                        <a:cs typeface="Arial"/>
                      </a:endParaRPr>
                    </a:p>
                  </a:txBody>
                  <a:tcPr marL="68580" marR="68580" marT="0" marB="0"/>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2"/>
                  </a:ext>
                </a:extLst>
              </a:tr>
              <a:tr h="370840">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r>
                        <a:rPr lang="ar-SA" sz="1800" b="1" dirty="0">
                          <a:latin typeface="Times New Roman"/>
                          <a:ea typeface="Times New Roman"/>
                          <a:cs typeface="Simplified Arabic"/>
                        </a:rPr>
                        <a:t>(سداد نصف المستحق لمحلات العمر)</a:t>
                      </a:r>
                      <a:endParaRPr lang="en-US" sz="1800" b="1" dirty="0">
                        <a:latin typeface="Times New Roman"/>
                        <a:ea typeface="Times New Roman"/>
                        <a:cs typeface="Arial"/>
                      </a:endParaRPr>
                    </a:p>
                  </a:txBody>
                  <a:tcPr marL="68580" marR="68580" marT="0" marB="0"/>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3"/>
                  </a:ext>
                </a:extLst>
              </a:tr>
              <a:tr h="370840">
                <a:tc>
                  <a:txBody>
                    <a:bodyPr/>
                    <a:lstStyle/>
                    <a:p>
                      <a:pPr algn="ctr" rtl="1">
                        <a:lnSpc>
                          <a:spcPts val="1600"/>
                        </a:lnSpc>
                        <a:spcAft>
                          <a:spcPts val="0"/>
                        </a:spcAft>
                      </a:pPr>
                      <a:r>
                        <a:rPr lang="ar-SA" sz="1800" b="1">
                          <a:latin typeface="Times New Roman"/>
                          <a:ea typeface="Times New Roman"/>
                          <a:cs typeface="Simplified Arabic"/>
                        </a:rPr>
                        <a:t>10000</a:t>
                      </a:r>
                      <a:endParaRPr lang="en-US" sz="1800" b="1">
                        <a:latin typeface="Times New Roman"/>
                        <a:ea typeface="Times New Roman"/>
                        <a:cs typeface="Arial"/>
                      </a:endParaRPr>
                    </a:p>
                  </a:txBody>
                  <a:tcPr marL="68580" marR="68580" marT="0" marB="0" anchor="ctr"/>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justLow" rtl="1">
                        <a:lnSpc>
                          <a:spcPts val="1600"/>
                        </a:lnSpc>
                        <a:spcAft>
                          <a:spcPts val="0"/>
                        </a:spcAft>
                      </a:pPr>
                      <a:r>
                        <a:rPr lang="ar-SA" sz="1800" b="1" dirty="0">
                          <a:latin typeface="Times New Roman"/>
                          <a:ea typeface="Times New Roman"/>
                          <a:cs typeface="Simplified Arabic"/>
                        </a:rPr>
                        <a:t>من حـ/ الدائنون (المصطفى)</a:t>
                      </a:r>
                      <a:endParaRPr lang="en-US" sz="1800" b="1" dirty="0">
                        <a:latin typeface="Times New Roman"/>
                        <a:ea typeface="Times New Roman"/>
                        <a:cs typeface="Arial"/>
                      </a:endParaRPr>
                    </a:p>
                  </a:txBody>
                  <a:tcPr marL="68580" marR="68580" marT="0" marB="0"/>
                </a:tc>
                <a:tc>
                  <a:txBody>
                    <a:bodyPr/>
                    <a:lstStyle/>
                    <a:p>
                      <a:pPr algn="ctr" rtl="1">
                        <a:lnSpc>
                          <a:spcPts val="1600"/>
                        </a:lnSpc>
                        <a:spcAft>
                          <a:spcPts val="0"/>
                        </a:spcAft>
                      </a:pPr>
                      <a:r>
                        <a:rPr lang="ar-SA" sz="1800" b="1" dirty="0">
                          <a:latin typeface="Times New Roman"/>
                          <a:ea typeface="Times New Roman"/>
                          <a:cs typeface="Simplified Arabic"/>
                        </a:rPr>
                        <a:t>4/</a:t>
                      </a:r>
                      <a:r>
                        <a:rPr lang="ar-EG" sz="1800" b="1" dirty="0">
                          <a:latin typeface="Times New Roman"/>
                          <a:ea typeface="Times New Roman"/>
                          <a:cs typeface="Simplified Arabic"/>
                        </a:rPr>
                        <a:t>24</a:t>
                      </a:r>
                      <a:endParaRPr lang="en-US" sz="1800" b="1" dirty="0">
                        <a:latin typeface="Times New Roman"/>
                        <a:ea typeface="Times New Roman"/>
                        <a:cs typeface="Arial"/>
                      </a:endParaRPr>
                    </a:p>
                  </a:txBody>
                  <a:tcPr marL="68580" marR="68580" marT="0" marB="0" anchor="ctr"/>
                </a:tc>
                <a:extLst>
                  <a:ext uri="{0D108BD9-81ED-4DB2-BD59-A6C34878D82A}">
                    <a16:rowId xmlns:a16="http://schemas.microsoft.com/office/drawing/2014/main" val="10004"/>
                  </a:ext>
                </a:extLst>
              </a:tr>
              <a:tr h="370840">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r>
                        <a:rPr lang="ar-SA" sz="1800" b="1">
                          <a:latin typeface="Times New Roman"/>
                          <a:ea typeface="Times New Roman"/>
                          <a:cs typeface="Simplified Arabic"/>
                        </a:rPr>
                        <a:t>10000</a:t>
                      </a:r>
                      <a:endParaRPr lang="en-US" sz="1800" b="1">
                        <a:latin typeface="Times New Roman"/>
                        <a:ea typeface="Times New Roman"/>
                        <a:cs typeface="Arial"/>
                      </a:endParaRPr>
                    </a:p>
                  </a:txBody>
                  <a:tcPr marL="68580" marR="68580" marT="0" marB="0" anchor="ctr"/>
                </a:tc>
                <a:tc>
                  <a:txBody>
                    <a:bodyPr/>
                    <a:lstStyle/>
                    <a:p>
                      <a:pPr algn="justLow" rtl="1">
                        <a:lnSpc>
                          <a:spcPts val="1600"/>
                        </a:lnSpc>
                        <a:spcAft>
                          <a:spcPts val="0"/>
                        </a:spcAft>
                      </a:pPr>
                      <a:r>
                        <a:rPr lang="ar-SA" sz="1800" b="1" dirty="0">
                          <a:latin typeface="Times New Roman"/>
                          <a:ea typeface="Times New Roman"/>
                          <a:cs typeface="Simplified Arabic"/>
                        </a:rPr>
                        <a:t>         إلى حـ/ الخزينة</a:t>
                      </a:r>
                      <a:endParaRPr lang="en-US" sz="1800" b="1" dirty="0">
                        <a:latin typeface="Times New Roman"/>
                        <a:ea typeface="Times New Roman"/>
                        <a:cs typeface="Arial"/>
                      </a:endParaRPr>
                    </a:p>
                  </a:txBody>
                  <a:tcPr marL="68580" marR="68580" marT="0" marB="0"/>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5"/>
                  </a:ext>
                </a:extLst>
              </a:tr>
              <a:tr h="370840">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r>
                        <a:rPr lang="ar-SA" sz="1800" b="1" dirty="0">
                          <a:latin typeface="Times New Roman"/>
                          <a:ea typeface="Times New Roman"/>
                          <a:cs typeface="Simplified Arabic"/>
                        </a:rPr>
                        <a:t>(سداد جزء من المستحق لمحلات المصطفى)</a:t>
                      </a:r>
                      <a:endParaRPr lang="en-US" sz="1800" b="1" dirty="0">
                        <a:latin typeface="Times New Roman"/>
                        <a:ea typeface="Times New Roman"/>
                        <a:cs typeface="Arial"/>
                      </a:endParaRPr>
                    </a:p>
                  </a:txBody>
                  <a:tcPr marL="68580" marR="68580" marT="0" marB="0"/>
                </a:tc>
                <a:tc>
                  <a:txBody>
                    <a:bodyPr/>
                    <a:lstStyle/>
                    <a:p>
                      <a:pPr algn="ctr" rtl="1">
                        <a:lnSpc>
                          <a:spcPts val="1600"/>
                        </a:lnSpc>
                        <a:spcAft>
                          <a:spcPts val="0"/>
                        </a:spcAft>
                      </a:pPr>
                      <a:endParaRPr lang="ar-SA" sz="1800" b="1" dirty="0">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6"/>
                  </a:ext>
                </a:extLst>
              </a:tr>
              <a:tr h="370840">
                <a:tc>
                  <a:txBody>
                    <a:bodyPr/>
                    <a:lstStyle/>
                    <a:p>
                      <a:pPr algn="ctr" rtl="1">
                        <a:lnSpc>
                          <a:spcPts val="1600"/>
                        </a:lnSpc>
                        <a:spcAft>
                          <a:spcPts val="0"/>
                        </a:spcAft>
                      </a:pPr>
                      <a:r>
                        <a:rPr lang="ar-SA" sz="1800" b="1">
                          <a:latin typeface="Times New Roman"/>
                          <a:ea typeface="Times New Roman"/>
                          <a:cs typeface="Simplified Arabic"/>
                        </a:rPr>
                        <a:t>10000</a:t>
                      </a:r>
                      <a:endParaRPr lang="en-US" sz="1800" b="1">
                        <a:latin typeface="Times New Roman"/>
                        <a:ea typeface="Times New Roman"/>
                        <a:cs typeface="Arial"/>
                      </a:endParaRPr>
                    </a:p>
                  </a:txBody>
                  <a:tcPr marL="68580" marR="68580" marT="0" marB="0" anchor="ctr"/>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justLow" rtl="1">
                        <a:lnSpc>
                          <a:spcPts val="1600"/>
                        </a:lnSpc>
                        <a:spcAft>
                          <a:spcPts val="0"/>
                        </a:spcAft>
                      </a:pPr>
                      <a:r>
                        <a:rPr lang="ar-SA" sz="1800" b="1">
                          <a:latin typeface="Times New Roman"/>
                          <a:ea typeface="Times New Roman"/>
                          <a:cs typeface="Simplified Arabic"/>
                        </a:rPr>
                        <a:t>من حـ/ الخزينة</a:t>
                      </a:r>
                      <a:endParaRPr lang="en-US" sz="1800" b="1">
                        <a:latin typeface="Times New Roman"/>
                        <a:ea typeface="Times New Roman"/>
                        <a:cs typeface="Arial"/>
                      </a:endParaRPr>
                    </a:p>
                  </a:txBody>
                  <a:tcPr marL="68580" marR="68580" marT="0" marB="0"/>
                </a:tc>
                <a:tc>
                  <a:txBody>
                    <a:bodyPr/>
                    <a:lstStyle/>
                    <a:p>
                      <a:pPr algn="ctr" rtl="1">
                        <a:lnSpc>
                          <a:spcPts val="1600"/>
                        </a:lnSpc>
                        <a:spcAft>
                          <a:spcPts val="0"/>
                        </a:spcAft>
                      </a:pPr>
                      <a:r>
                        <a:rPr lang="ar-EG" sz="1800" b="1" dirty="0">
                          <a:latin typeface="Times New Roman"/>
                          <a:ea typeface="Times New Roman"/>
                          <a:cs typeface="Simplified Arabic"/>
                        </a:rPr>
                        <a:t>4</a:t>
                      </a:r>
                      <a:r>
                        <a:rPr lang="ar-SA" sz="1800" b="1" dirty="0">
                          <a:latin typeface="Times New Roman"/>
                          <a:ea typeface="Times New Roman"/>
                          <a:cs typeface="Simplified Arabic"/>
                        </a:rPr>
                        <a:t>/</a:t>
                      </a:r>
                      <a:r>
                        <a:rPr lang="ar-EG" sz="1800" b="1" dirty="0">
                          <a:latin typeface="Times New Roman"/>
                          <a:ea typeface="Times New Roman"/>
                          <a:cs typeface="Simplified Arabic"/>
                        </a:rPr>
                        <a:t>25</a:t>
                      </a:r>
                      <a:endParaRPr lang="en-US" sz="1800" b="1" dirty="0">
                        <a:latin typeface="Times New Roman"/>
                        <a:ea typeface="Times New Roman"/>
                        <a:cs typeface="Arial"/>
                      </a:endParaRPr>
                    </a:p>
                  </a:txBody>
                  <a:tcPr marL="68580" marR="68580" marT="0" marB="0" anchor="ctr"/>
                </a:tc>
                <a:extLst>
                  <a:ext uri="{0D108BD9-81ED-4DB2-BD59-A6C34878D82A}">
                    <a16:rowId xmlns:a16="http://schemas.microsoft.com/office/drawing/2014/main" val="10007"/>
                  </a:ext>
                </a:extLst>
              </a:tr>
              <a:tr h="370840">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r>
                        <a:rPr lang="ar-SA" sz="1800" b="1">
                          <a:latin typeface="Times New Roman"/>
                          <a:ea typeface="Times New Roman"/>
                          <a:cs typeface="Simplified Arabic"/>
                        </a:rPr>
                        <a:t>10000</a:t>
                      </a:r>
                      <a:endParaRPr lang="en-US" sz="1800" b="1">
                        <a:latin typeface="Times New Roman"/>
                        <a:ea typeface="Times New Roman"/>
                        <a:cs typeface="Arial"/>
                      </a:endParaRPr>
                    </a:p>
                  </a:txBody>
                  <a:tcPr marL="68580" marR="68580" marT="0" marB="0" anchor="ctr"/>
                </a:tc>
                <a:tc>
                  <a:txBody>
                    <a:bodyPr/>
                    <a:lstStyle/>
                    <a:p>
                      <a:pPr algn="justLow" rtl="1">
                        <a:lnSpc>
                          <a:spcPts val="1600"/>
                        </a:lnSpc>
                        <a:spcAft>
                          <a:spcPts val="0"/>
                        </a:spcAft>
                      </a:pPr>
                      <a:r>
                        <a:rPr lang="ar-SA" sz="1800" b="1" dirty="0">
                          <a:latin typeface="Times New Roman"/>
                          <a:ea typeface="Times New Roman"/>
                          <a:cs typeface="Simplified Arabic"/>
                        </a:rPr>
                        <a:t>         إلى حـ/ المدينون</a:t>
                      </a:r>
                      <a:endParaRPr lang="en-US" sz="1800" b="1" dirty="0">
                        <a:latin typeface="Times New Roman"/>
                        <a:ea typeface="Times New Roman"/>
                        <a:cs typeface="Arial"/>
                      </a:endParaRPr>
                    </a:p>
                  </a:txBody>
                  <a:tcPr marL="68580" marR="68580" marT="0" marB="0"/>
                </a:tc>
                <a:tc>
                  <a:txBody>
                    <a:bodyPr/>
                    <a:lstStyle/>
                    <a:p>
                      <a:pPr algn="ctr" rtl="1">
                        <a:lnSpc>
                          <a:spcPts val="1600"/>
                        </a:lnSpc>
                        <a:spcAft>
                          <a:spcPts val="0"/>
                        </a:spcAft>
                      </a:pPr>
                      <a:endParaRPr lang="ar-SA" sz="1800" b="1" dirty="0">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8"/>
                  </a:ext>
                </a:extLst>
              </a:tr>
              <a:tr h="370840">
                <a:tc>
                  <a:txBody>
                    <a:bodyPr/>
                    <a:lstStyle/>
                    <a:p>
                      <a:pPr rtl="1"/>
                      <a:endParaRPr lang="ar-EG" dirty="0"/>
                    </a:p>
                  </a:txBody>
                  <a:tcPr/>
                </a:tc>
                <a:tc>
                  <a:txBody>
                    <a:bodyPr/>
                    <a:lstStyle/>
                    <a:p>
                      <a:pPr rtl="1"/>
                      <a:endParaRPr lang="ar-EG"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ar-SA" sz="1800" b="1" dirty="0">
                          <a:latin typeface="Times New Roman"/>
                          <a:ea typeface="Times New Roman"/>
                          <a:cs typeface="Simplified Arabic"/>
                        </a:rPr>
                        <a:t>(تحصيل المستحق على محلات ياسين)</a:t>
                      </a:r>
                      <a:endParaRPr lang="en-US" sz="1800" b="1" dirty="0">
                        <a:latin typeface="Times New Roman"/>
                        <a:ea typeface="Times New Roman"/>
                        <a:cs typeface="Arial"/>
                      </a:endParaRPr>
                    </a:p>
                    <a:p>
                      <a:pPr rtl="1"/>
                      <a:endParaRPr lang="ar-EG" dirty="0"/>
                    </a:p>
                  </a:txBody>
                  <a:tcPr/>
                </a:tc>
                <a:tc>
                  <a:txBody>
                    <a:bodyPr/>
                    <a:lstStyle/>
                    <a:p>
                      <a:pPr rtl="1"/>
                      <a:endParaRPr lang="ar-EG"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54439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376337276"/>
              </p:ext>
            </p:extLst>
          </p:nvPr>
        </p:nvGraphicFramePr>
        <p:xfrm>
          <a:off x="457200" y="928670"/>
          <a:ext cx="8382000" cy="5376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1"/>
          </p:nvPr>
        </p:nvSpPr>
        <p:spPr/>
        <p:txBody>
          <a:bodyPr/>
          <a:lstStyle/>
          <a:p>
            <a:r>
              <a:rPr lang="ar-EG" sz="1800" dirty="0"/>
              <a:t>13</a:t>
            </a:r>
            <a:endParaRPr lang="en-US" sz="1800" dirty="0"/>
          </a:p>
        </p:txBody>
      </p:sp>
      <p:graphicFrame>
        <p:nvGraphicFramePr>
          <p:cNvPr id="9" name="Table 8"/>
          <p:cNvGraphicFramePr>
            <a:graphicFrameLocks noGrp="1"/>
          </p:cNvGraphicFramePr>
          <p:nvPr>
            <p:extLst>
              <p:ext uri="{D42A27DB-BD31-4B8C-83A1-F6EECF244321}">
                <p14:modId xmlns:p14="http://schemas.microsoft.com/office/powerpoint/2010/main" val="981715008"/>
              </p:ext>
            </p:extLst>
          </p:nvPr>
        </p:nvGraphicFramePr>
        <p:xfrm>
          <a:off x="1000100" y="1459592"/>
          <a:ext cx="7500992" cy="3337560"/>
        </p:xfrm>
        <a:graphic>
          <a:graphicData uri="http://schemas.openxmlformats.org/drawingml/2006/table">
            <a:tbl>
              <a:tblPr rtl="1" firstRow="1" bandRow="1">
                <a:tableStyleId>{5C22544A-7EE6-4342-B048-85BDC9FD1C3A}</a:tableStyleId>
              </a:tblPr>
              <a:tblGrid>
                <a:gridCol w="1400222">
                  <a:extLst>
                    <a:ext uri="{9D8B030D-6E8A-4147-A177-3AD203B41FA5}">
                      <a16:colId xmlns:a16="http://schemas.microsoft.com/office/drawing/2014/main" val="20000"/>
                    </a:ext>
                  </a:extLst>
                </a:gridCol>
                <a:gridCol w="1330316">
                  <a:extLst>
                    <a:ext uri="{9D8B030D-6E8A-4147-A177-3AD203B41FA5}">
                      <a16:colId xmlns:a16="http://schemas.microsoft.com/office/drawing/2014/main" val="20001"/>
                    </a:ext>
                  </a:extLst>
                </a:gridCol>
                <a:gridCol w="3236890">
                  <a:extLst>
                    <a:ext uri="{9D8B030D-6E8A-4147-A177-3AD203B41FA5}">
                      <a16:colId xmlns:a16="http://schemas.microsoft.com/office/drawing/2014/main" val="20002"/>
                    </a:ext>
                  </a:extLst>
                </a:gridCol>
                <a:gridCol w="1533564">
                  <a:extLst>
                    <a:ext uri="{9D8B030D-6E8A-4147-A177-3AD203B41FA5}">
                      <a16:colId xmlns:a16="http://schemas.microsoft.com/office/drawing/2014/main" val="20003"/>
                    </a:ext>
                  </a:extLst>
                </a:gridCol>
              </a:tblGrid>
              <a:tr h="370840">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مدين</a:t>
                      </a:r>
                      <a:endParaRPr lang="en-US" sz="2000" b="1" dirty="0">
                        <a:solidFill>
                          <a:srgbClr val="FFFF00"/>
                        </a:solidFill>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دائن</a:t>
                      </a:r>
                      <a:endParaRPr lang="en-US" sz="2000" b="1" dirty="0">
                        <a:solidFill>
                          <a:srgbClr val="FFFF00"/>
                        </a:solidFill>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بيــــــــان</a:t>
                      </a:r>
                      <a:endParaRPr lang="en-US" sz="2000" b="1" dirty="0">
                        <a:solidFill>
                          <a:srgbClr val="FFFF00"/>
                        </a:solidFill>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التاريخ</a:t>
                      </a:r>
                      <a:endParaRPr lang="en-US" sz="2000" b="1" dirty="0">
                        <a:solidFill>
                          <a:srgbClr val="FFFF00"/>
                        </a:solidFill>
                        <a:latin typeface="Times New Roman"/>
                        <a:ea typeface="Times New Roman"/>
                        <a:cs typeface="Arial"/>
                      </a:endParaRPr>
                    </a:p>
                  </a:txBody>
                  <a:tcPr marL="68580" marR="68580" marT="0" marB="0" anchor="ctr"/>
                </a:tc>
                <a:extLst>
                  <a:ext uri="{0D108BD9-81ED-4DB2-BD59-A6C34878D82A}">
                    <a16:rowId xmlns:a16="http://schemas.microsoft.com/office/drawing/2014/main" val="10000"/>
                  </a:ext>
                </a:extLst>
              </a:tr>
              <a:tr h="370840">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justLow" rtl="1">
                        <a:lnSpc>
                          <a:spcPts val="1600"/>
                        </a:lnSpc>
                        <a:spcAft>
                          <a:spcPts val="0"/>
                        </a:spcAft>
                      </a:pPr>
                      <a:r>
                        <a:rPr lang="ar-SA" sz="1800" b="1">
                          <a:latin typeface="Times New Roman"/>
                          <a:ea typeface="Times New Roman"/>
                          <a:cs typeface="Simplified Arabic"/>
                        </a:rPr>
                        <a:t>من مذكورين</a:t>
                      </a:r>
                      <a:endParaRPr lang="en-US" sz="1800" b="1">
                        <a:latin typeface="Times New Roman"/>
                        <a:ea typeface="Times New Roman"/>
                        <a:cs typeface="Arial"/>
                      </a:endParaRPr>
                    </a:p>
                  </a:txBody>
                  <a:tcPr marL="68580" marR="68580" marT="0" marB="0"/>
                </a:tc>
                <a:tc>
                  <a:txBody>
                    <a:bodyPr/>
                    <a:lstStyle/>
                    <a:p>
                      <a:pPr algn="ctr" rtl="1">
                        <a:lnSpc>
                          <a:spcPts val="1600"/>
                        </a:lnSpc>
                        <a:spcAft>
                          <a:spcPts val="0"/>
                        </a:spcAft>
                      </a:pPr>
                      <a:r>
                        <a:rPr lang="ar-EG" sz="1800" b="1" dirty="0">
                          <a:latin typeface="Times New Roman"/>
                          <a:ea typeface="Times New Roman"/>
                          <a:cs typeface="Simplified Arabic"/>
                        </a:rPr>
                        <a:t>4/28</a:t>
                      </a:r>
                      <a:endParaRPr lang="en-US" sz="1800" b="1" dirty="0">
                        <a:latin typeface="Times New Roman"/>
                        <a:ea typeface="Times New Roman"/>
                        <a:cs typeface="Arial"/>
                      </a:endParaRPr>
                    </a:p>
                  </a:txBody>
                  <a:tcPr marL="68580" marR="68580" marT="0" marB="0" anchor="ctr"/>
                </a:tc>
                <a:extLst>
                  <a:ext uri="{0D108BD9-81ED-4DB2-BD59-A6C34878D82A}">
                    <a16:rowId xmlns:a16="http://schemas.microsoft.com/office/drawing/2014/main" val="10001"/>
                  </a:ext>
                </a:extLst>
              </a:tr>
              <a:tr h="370840">
                <a:tc>
                  <a:txBody>
                    <a:bodyPr/>
                    <a:lstStyle/>
                    <a:p>
                      <a:pPr algn="ctr" rtl="1">
                        <a:lnSpc>
                          <a:spcPts val="1600"/>
                        </a:lnSpc>
                        <a:spcAft>
                          <a:spcPts val="0"/>
                        </a:spcAft>
                      </a:pPr>
                      <a:r>
                        <a:rPr lang="ar-SA" sz="1800" b="1">
                          <a:latin typeface="Times New Roman"/>
                          <a:ea typeface="Times New Roman"/>
                          <a:cs typeface="Simplified Arabic"/>
                        </a:rPr>
                        <a:t>2000</a:t>
                      </a:r>
                      <a:endParaRPr lang="en-US" sz="1800" b="1">
                        <a:latin typeface="Times New Roman"/>
                        <a:ea typeface="Times New Roman"/>
                        <a:cs typeface="Arial"/>
                      </a:endParaRPr>
                    </a:p>
                  </a:txBody>
                  <a:tcPr marL="68580" marR="68580" marT="0" marB="0" anchor="ctr"/>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justLow" rtl="1">
                        <a:lnSpc>
                          <a:spcPts val="1600"/>
                        </a:lnSpc>
                        <a:spcAft>
                          <a:spcPts val="0"/>
                        </a:spcAft>
                      </a:pPr>
                      <a:r>
                        <a:rPr lang="ar-SA" sz="1800" b="1">
                          <a:latin typeface="Times New Roman"/>
                          <a:ea typeface="Times New Roman"/>
                          <a:cs typeface="Simplified Arabic"/>
                        </a:rPr>
                        <a:t>حـ/مصروفات  الكهرباء</a:t>
                      </a:r>
                      <a:endParaRPr lang="en-US" sz="1800" b="1">
                        <a:latin typeface="Times New Roman"/>
                        <a:ea typeface="Times New Roman"/>
                        <a:cs typeface="Arial"/>
                      </a:endParaRPr>
                    </a:p>
                  </a:txBody>
                  <a:tcPr marL="68580" marR="68580" marT="0" marB="0"/>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2"/>
                  </a:ext>
                </a:extLst>
              </a:tr>
              <a:tr h="370840">
                <a:tc>
                  <a:txBody>
                    <a:bodyPr/>
                    <a:lstStyle/>
                    <a:p>
                      <a:pPr algn="ctr" rtl="1">
                        <a:lnSpc>
                          <a:spcPts val="1600"/>
                        </a:lnSpc>
                        <a:spcAft>
                          <a:spcPts val="0"/>
                        </a:spcAft>
                      </a:pPr>
                      <a:r>
                        <a:rPr lang="ar-SA" sz="1800" b="1">
                          <a:latin typeface="Times New Roman"/>
                          <a:ea typeface="Times New Roman"/>
                          <a:cs typeface="Simplified Arabic"/>
                        </a:rPr>
                        <a:t>1000</a:t>
                      </a:r>
                      <a:endParaRPr lang="en-US" sz="1800" b="1">
                        <a:latin typeface="Times New Roman"/>
                        <a:ea typeface="Times New Roman"/>
                        <a:cs typeface="Arial"/>
                      </a:endParaRPr>
                    </a:p>
                  </a:txBody>
                  <a:tcPr marL="68580" marR="68580" marT="0" marB="0" anchor="ctr"/>
                </a:tc>
                <a:tc>
                  <a:txBody>
                    <a:bodyPr/>
                    <a:lstStyle/>
                    <a:p>
                      <a:pPr algn="ctr" rtl="1">
                        <a:lnSpc>
                          <a:spcPts val="1600"/>
                        </a:lnSpc>
                        <a:spcAft>
                          <a:spcPts val="0"/>
                        </a:spcAft>
                      </a:pPr>
                      <a:endParaRPr lang="ar-SA" sz="1800" b="1" dirty="0">
                        <a:latin typeface="Times New Roman"/>
                        <a:ea typeface="Times New Roman"/>
                        <a:cs typeface="Simplified Arabic"/>
                      </a:endParaRPr>
                    </a:p>
                  </a:txBody>
                  <a:tcPr marL="68580" marR="68580" marT="0" marB="0" anchor="ctr"/>
                </a:tc>
                <a:tc>
                  <a:txBody>
                    <a:bodyPr/>
                    <a:lstStyle/>
                    <a:p>
                      <a:pPr algn="justLow" rtl="1">
                        <a:lnSpc>
                          <a:spcPts val="1600"/>
                        </a:lnSpc>
                        <a:spcAft>
                          <a:spcPts val="0"/>
                        </a:spcAft>
                      </a:pPr>
                      <a:r>
                        <a:rPr lang="ar-SA" sz="1800" b="1">
                          <a:latin typeface="Times New Roman"/>
                          <a:ea typeface="Times New Roman"/>
                          <a:cs typeface="Simplified Arabic"/>
                        </a:rPr>
                        <a:t>حـ/ التليفون والأنترنت</a:t>
                      </a:r>
                      <a:endParaRPr lang="en-US" sz="1800" b="1">
                        <a:latin typeface="Times New Roman"/>
                        <a:ea typeface="Times New Roman"/>
                        <a:cs typeface="Arial"/>
                      </a:endParaRPr>
                    </a:p>
                  </a:txBody>
                  <a:tcPr marL="68580" marR="68580" marT="0" marB="0"/>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3"/>
                  </a:ext>
                </a:extLst>
              </a:tr>
              <a:tr h="370840">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r>
                        <a:rPr lang="ar-SA" sz="1800" b="1">
                          <a:latin typeface="Times New Roman"/>
                          <a:ea typeface="Times New Roman"/>
                          <a:cs typeface="Simplified Arabic"/>
                        </a:rPr>
                        <a:t>3000</a:t>
                      </a:r>
                      <a:endParaRPr lang="en-US" sz="1800" b="1">
                        <a:latin typeface="Times New Roman"/>
                        <a:ea typeface="Times New Roman"/>
                        <a:cs typeface="Arial"/>
                      </a:endParaRPr>
                    </a:p>
                  </a:txBody>
                  <a:tcPr marL="68580" marR="68580" marT="0" marB="0" anchor="ctr"/>
                </a:tc>
                <a:tc>
                  <a:txBody>
                    <a:bodyPr/>
                    <a:lstStyle/>
                    <a:p>
                      <a:pPr algn="justLow" rtl="1">
                        <a:lnSpc>
                          <a:spcPts val="1600"/>
                        </a:lnSpc>
                        <a:spcAft>
                          <a:spcPts val="0"/>
                        </a:spcAft>
                      </a:pPr>
                      <a:r>
                        <a:rPr lang="ar-SA" sz="1800" b="1">
                          <a:latin typeface="Times New Roman"/>
                          <a:ea typeface="Times New Roman"/>
                          <a:cs typeface="Simplified Arabic"/>
                        </a:rPr>
                        <a:t>         إلى حـ/ الخزينة</a:t>
                      </a:r>
                      <a:endParaRPr lang="en-US" sz="1800" b="1">
                        <a:latin typeface="Times New Roman"/>
                        <a:ea typeface="Times New Roman"/>
                        <a:cs typeface="Arial"/>
                      </a:endParaRPr>
                    </a:p>
                  </a:txBody>
                  <a:tcPr marL="68580" marR="68580" marT="0" marB="0"/>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4"/>
                  </a:ext>
                </a:extLst>
              </a:tr>
              <a:tr h="370840">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r>
                        <a:rPr lang="ar-SA" sz="1800" b="1">
                          <a:latin typeface="Times New Roman"/>
                          <a:ea typeface="Times New Roman"/>
                          <a:cs typeface="Simplified Arabic"/>
                        </a:rPr>
                        <a:t>(سداد مصروفات الكهرباء والتليفون نقدا )</a:t>
                      </a:r>
                      <a:endParaRPr lang="en-US" sz="1800" b="1">
                        <a:latin typeface="Times New Roman"/>
                        <a:ea typeface="Times New Roman"/>
                        <a:cs typeface="Arial"/>
                      </a:endParaRPr>
                    </a:p>
                  </a:txBody>
                  <a:tcPr marL="68580" marR="68580" marT="0" marB="0"/>
                </a:tc>
                <a:tc>
                  <a:txBody>
                    <a:bodyPr/>
                    <a:lstStyle/>
                    <a:p>
                      <a:pPr algn="ctr" rtl="1">
                        <a:lnSpc>
                          <a:spcPts val="1600"/>
                        </a:lnSpc>
                        <a:spcAft>
                          <a:spcPts val="0"/>
                        </a:spcAft>
                      </a:pPr>
                      <a:endParaRPr lang="ar-SA" sz="1800" b="1" dirty="0">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5"/>
                  </a:ext>
                </a:extLst>
              </a:tr>
              <a:tr h="370840">
                <a:tc>
                  <a:txBody>
                    <a:bodyPr/>
                    <a:lstStyle/>
                    <a:p>
                      <a:pPr algn="ctr" rtl="1">
                        <a:lnSpc>
                          <a:spcPts val="1600"/>
                        </a:lnSpc>
                        <a:spcAft>
                          <a:spcPts val="0"/>
                        </a:spcAft>
                      </a:pPr>
                      <a:r>
                        <a:rPr lang="ar-SA" sz="1800" b="1">
                          <a:latin typeface="Times New Roman"/>
                          <a:ea typeface="Times New Roman"/>
                          <a:cs typeface="Simplified Arabic"/>
                        </a:rPr>
                        <a:t>12000</a:t>
                      </a:r>
                      <a:endParaRPr lang="en-US" sz="1800" b="1">
                        <a:latin typeface="Times New Roman"/>
                        <a:ea typeface="Times New Roman"/>
                        <a:cs typeface="Arial"/>
                      </a:endParaRPr>
                    </a:p>
                  </a:txBody>
                  <a:tcPr marL="68580" marR="68580" marT="0" marB="0" anchor="ctr"/>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justLow" rtl="1">
                        <a:lnSpc>
                          <a:spcPts val="1600"/>
                        </a:lnSpc>
                        <a:spcAft>
                          <a:spcPts val="0"/>
                        </a:spcAft>
                      </a:pPr>
                      <a:r>
                        <a:rPr lang="ar-SA" sz="1800" b="1">
                          <a:latin typeface="Times New Roman"/>
                          <a:ea typeface="Times New Roman"/>
                          <a:cs typeface="Simplified Arabic"/>
                        </a:rPr>
                        <a:t>من حـ/ المرتبات والأجور</a:t>
                      </a:r>
                      <a:endParaRPr lang="en-US" sz="1800" b="1">
                        <a:latin typeface="Times New Roman"/>
                        <a:ea typeface="Times New Roman"/>
                        <a:cs typeface="Arial"/>
                      </a:endParaRPr>
                    </a:p>
                  </a:txBody>
                  <a:tcPr marL="68580" marR="68580" marT="0" marB="0"/>
                </a:tc>
                <a:tc>
                  <a:txBody>
                    <a:bodyPr/>
                    <a:lstStyle/>
                    <a:p>
                      <a:pPr algn="ctr" rtl="1">
                        <a:lnSpc>
                          <a:spcPts val="1600"/>
                        </a:lnSpc>
                        <a:spcAft>
                          <a:spcPts val="0"/>
                        </a:spcAft>
                      </a:pPr>
                      <a:r>
                        <a:rPr lang="ar-SA" sz="1800" b="1">
                          <a:latin typeface="Times New Roman"/>
                          <a:ea typeface="Times New Roman"/>
                          <a:cs typeface="Simplified Arabic"/>
                        </a:rPr>
                        <a:t>30/4</a:t>
                      </a:r>
                      <a:endParaRPr lang="en-US" sz="1800" b="1">
                        <a:latin typeface="Times New Roman"/>
                        <a:ea typeface="Times New Roman"/>
                        <a:cs typeface="Arial"/>
                      </a:endParaRPr>
                    </a:p>
                  </a:txBody>
                  <a:tcPr marL="68580" marR="68580" marT="0" marB="0" anchor="ctr"/>
                </a:tc>
                <a:extLst>
                  <a:ext uri="{0D108BD9-81ED-4DB2-BD59-A6C34878D82A}">
                    <a16:rowId xmlns:a16="http://schemas.microsoft.com/office/drawing/2014/main" val="10006"/>
                  </a:ext>
                </a:extLst>
              </a:tr>
              <a:tr h="370840">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r>
                        <a:rPr lang="ar-SA" sz="1800" b="1">
                          <a:latin typeface="Times New Roman"/>
                          <a:ea typeface="Times New Roman"/>
                          <a:cs typeface="Simplified Arabic"/>
                        </a:rPr>
                        <a:t>12000</a:t>
                      </a:r>
                      <a:endParaRPr lang="en-US" sz="1800" b="1">
                        <a:latin typeface="Times New Roman"/>
                        <a:ea typeface="Times New Roman"/>
                        <a:cs typeface="Arial"/>
                      </a:endParaRPr>
                    </a:p>
                  </a:txBody>
                  <a:tcPr marL="68580" marR="68580" marT="0" marB="0" anchor="ctr"/>
                </a:tc>
                <a:tc>
                  <a:txBody>
                    <a:bodyPr/>
                    <a:lstStyle/>
                    <a:p>
                      <a:pPr algn="justLow" rtl="1">
                        <a:lnSpc>
                          <a:spcPts val="1600"/>
                        </a:lnSpc>
                        <a:spcAft>
                          <a:spcPts val="0"/>
                        </a:spcAft>
                      </a:pPr>
                      <a:r>
                        <a:rPr lang="ar-SA" sz="1800" b="1" dirty="0">
                          <a:latin typeface="Times New Roman"/>
                          <a:ea typeface="Times New Roman"/>
                          <a:cs typeface="Simplified Arabic"/>
                        </a:rPr>
                        <a:t>         إلى حـ/ البنك</a:t>
                      </a:r>
                      <a:endParaRPr lang="en-US" sz="1800" b="1" dirty="0">
                        <a:latin typeface="Times New Roman"/>
                        <a:ea typeface="Times New Roman"/>
                        <a:cs typeface="Arial"/>
                      </a:endParaRPr>
                    </a:p>
                  </a:txBody>
                  <a:tcPr marL="68580" marR="68580" marT="0" marB="0"/>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7"/>
                  </a:ext>
                </a:extLst>
              </a:tr>
              <a:tr h="370840">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ts val="1600"/>
                        </a:lnSpc>
                        <a:spcAft>
                          <a:spcPts val="0"/>
                        </a:spcAft>
                      </a:pPr>
                      <a:r>
                        <a:rPr lang="ar-SA" sz="1800" b="1">
                          <a:latin typeface="Times New Roman"/>
                          <a:ea typeface="Times New Roman"/>
                          <a:cs typeface="Simplified Arabic"/>
                        </a:rPr>
                        <a:t>(سداد المرتبات والأجور بشيك)</a:t>
                      </a:r>
                      <a:endParaRPr lang="en-US" sz="1800" b="1">
                        <a:latin typeface="Times New Roman"/>
                        <a:ea typeface="Times New Roman"/>
                        <a:cs typeface="Arial"/>
                      </a:endParaRPr>
                    </a:p>
                  </a:txBody>
                  <a:tcPr marL="68580" marR="68580" marT="0" marB="0"/>
                </a:tc>
                <a:tc>
                  <a:txBody>
                    <a:bodyPr/>
                    <a:lstStyle/>
                    <a:p>
                      <a:pPr algn="ctr" rtl="1">
                        <a:lnSpc>
                          <a:spcPts val="1600"/>
                        </a:lnSpc>
                        <a:spcAft>
                          <a:spcPts val="0"/>
                        </a:spcAft>
                      </a:pPr>
                      <a:endParaRPr lang="ar-SA" sz="1800" b="1" dirty="0">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154439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382548784"/>
              </p:ext>
            </p:extLst>
          </p:nvPr>
        </p:nvGraphicFramePr>
        <p:xfrm>
          <a:off x="457200" y="1484784"/>
          <a:ext cx="8382000" cy="48207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650776"/>
          </a:xfrm>
        </p:spPr>
        <p:txBody>
          <a:bodyPr/>
          <a:lstStyle/>
          <a:p>
            <a:pPr algn="r" rtl="1"/>
            <a:r>
              <a:rPr lang="ar-EG" sz="3600" b="1" dirty="0"/>
              <a:t>4</a:t>
            </a:r>
            <a:r>
              <a:rPr lang="ar-SA" sz="3600" b="1" dirty="0"/>
              <a:t>/</a:t>
            </a:r>
            <a:r>
              <a:rPr lang="ar-EG" sz="3600" b="1" dirty="0"/>
              <a:t>2</a:t>
            </a:r>
            <a:r>
              <a:rPr lang="ar-SA" sz="3600" b="1" dirty="0"/>
              <a:t>الترحيل إلى دفتر الأستاذ</a:t>
            </a:r>
            <a:endParaRPr lang="en-US" sz="3600" dirty="0"/>
          </a:p>
        </p:txBody>
      </p:sp>
      <p:sp>
        <p:nvSpPr>
          <p:cNvPr id="6" name="Slide Number Placeholder 5"/>
          <p:cNvSpPr>
            <a:spLocks noGrp="1"/>
          </p:cNvSpPr>
          <p:nvPr>
            <p:ph type="sldNum" sz="quarter" idx="11"/>
          </p:nvPr>
        </p:nvSpPr>
        <p:spPr/>
        <p:txBody>
          <a:bodyPr/>
          <a:lstStyle/>
          <a:p>
            <a:r>
              <a:rPr lang="ar-EG" sz="1800" dirty="0"/>
              <a:t>14</a:t>
            </a:r>
            <a:endParaRPr lang="en-US" sz="1800" dirty="0"/>
          </a:p>
        </p:txBody>
      </p:sp>
    </p:spTree>
    <p:extLst>
      <p:ext uri="{BB962C8B-B14F-4D97-AF65-F5344CB8AC3E}">
        <p14:creationId xmlns:p14="http://schemas.microsoft.com/office/powerpoint/2010/main" val="2154439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96848932"/>
              </p:ext>
            </p:extLst>
          </p:nvPr>
        </p:nvGraphicFramePr>
        <p:xfrm>
          <a:off x="457200" y="1628800"/>
          <a:ext cx="8382000" cy="46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866800"/>
          </a:xfrm>
        </p:spPr>
        <p:txBody>
          <a:bodyPr/>
          <a:lstStyle/>
          <a:p>
            <a:pPr algn="r" rtl="1"/>
            <a:r>
              <a:rPr lang="ar-EG" sz="3600" b="1" dirty="0"/>
              <a:t>4</a:t>
            </a:r>
            <a:r>
              <a:rPr lang="ar-SA" sz="3600" b="1" dirty="0"/>
              <a:t>/</a:t>
            </a:r>
            <a:r>
              <a:rPr lang="ar-EG" sz="3600" b="1" dirty="0"/>
              <a:t>2</a:t>
            </a:r>
            <a:r>
              <a:rPr lang="ar-SA" sz="3600" b="1" dirty="0"/>
              <a:t>الترحيل إلى دفتر الأستاذ</a:t>
            </a:r>
            <a:endParaRPr lang="en-US" sz="3600" dirty="0"/>
          </a:p>
        </p:txBody>
      </p:sp>
      <p:sp>
        <p:nvSpPr>
          <p:cNvPr id="6" name="Slide Number Placeholder 5"/>
          <p:cNvSpPr>
            <a:spLocks noGrp="1"/>
          </p:cNvSpPr>
          <p:nvPr>
            <p:ph type="sldNum" sz="quarter" idx="11"/>
          </p:nvPr>
        </p:nvSpPr>
        <p:spPr/>
        <p:txBody>
          <a:bodyPr/>
          <a:lstStyle/>
          <a:p>
            <a:r>
              <a:rPr lang="ar-EG" sz="1800" dirty="0"/>
              <a:t>15</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178738961"/>
              </p:ext>
            </p:extLst>
          </p:nvPr>
        </p:nvGraphicFramePr>
        <p:xfrm>
          <a:off x="755576" y="1988840"/>
          <a:ext cx="7848872" cy="2694432"/>
        </p:xfrm>
        <a:graphic>
          <a:graphicData uri="http://schemas.openxmlformats.org/drawingml/2006/table">
            <a:tbl>
              <a:tblPr rtl="1" firstRow="1" bandRow="1">
                <a:tableStyleId>{5C22544A-7EE6-4342-B048-85BDC9FD1C3A}</a:tableStyleId>
              </a:tblPr>
              <a:tblGrid>
                <a:gridCol w="981109">
                  <a:extLst>
                    <a:ext uri="{9D8B030D-6E8A-4147-A177-3AD203B41FA5}">
                      <a16:colId xmlns:a16="http://schemas.microsoft.com/office/drawing/2014/main" val="20000"/>
                    </a:ext>
                  </a:extLst>
                </a:gridCol>
                <a:gridCol w="981109">
                  <a:extLst>
                    <a:ext uri="{9D8B030D-6E8A-4147-A177-3AD203B41FA5}">
                      <a16:colId xmlns:a16="http://schemas.microsoft.com/office/drawing/2014/main" val="20001"/>
                    </a:ext>
                  </a:extLst>
                </a:gridCol>
                <a:gridCol w="981109">
                  <a:extLst>
                    <a:ext uri="{9D8B030D-6E8A-4147-A177-3AD203B41FA5}">
                      <a16:colId xmlns:a16="http://schemas.microsoft.com/office/drawing/2014/main" val="20002"/>
                    </a:ext>
                  </a:extLst>
                </a:gridCol>
                <a:gridCol w="981109">
                  <a:extLst>
                    <a:ext uri="{9D8B030D-6E8A-4147-A177-3AD203B41FA5}">
                      <a16:colId xmlns:a16="http://schemas.microsoft.com/office/drawing/2014/main" val="20003"/>
                    </a:ext>
                  </a:extLst>
                </a:gridCol>
                <a:gridCol w="981109">
                  <a:extLst>
                    <a:ext uri="{9D8B030D-6E8A-4147-A177-3AD203B41FA5}">
                      <a16:colId xmlns:a16="http://schemas.microsoft.com/office/drawing/2014/main" val="20004"/>
                    </a:ext>
                  </a:extLst>
                </a:gridCol>
                <a:gridCol w="981109">
                  <a:extLst>
                    <a:ext uri="{9D8B030D-6E8A-4147-A177-3AD203B41FA5}">
                      <a16:colId xmlns:a16="http://schemas.microsoft.com/office/drawing/2014/main" val="20005"/>
                    </a:ext>
                  </a:extLst>
                </a:gridCol>
                <a:gridCol w="981109">
                  <a:extLst>
                    <a:ext uri="{9D8B030D-6E8A-4147-A177-3AD203B41FA5}">
                      <a16:colId xmlns:a16="http://schemas.microsoft.com/office/drawing/2014/main" val="20006"/>
                    </a:ext>
                  </a:extLst>
                </a:gridCol>
                <a:gridCol w="981109">
                  <a:extLst>
                    <a:ext uri="{9D8B030D-6E8A-4147-A177-3AD203B41FA5}">
                      <a16:colId xmlns:a16="http://schemas.microsoft.com/office/drawing/2014/main" val="20007"/>
                    </a:ext>
                  </a:extLst>
                </a:gridCol>
              </a:tblGrid>
              <a:tr h="370840">
                <a:tc>
                  <a:txBody>
                    <a:bodyPr/>
                    <a:lstStyle/>
                    <a:p>
                      <a:pPr rtl="1"/>
                      <a:r>
                        <a:rPr kumimoji="0" lang="ar-SA" sz="2800" b="1" kern="1200" dirty="0">
                          <a:solidFill>
                            <a:schemeClr val="tx1"/>
                          </a:solidFill>
                          <a:effectLst/>
                          <a:latin typeface="+mn-lt"/>
                          <a:ea typeface="+mn-ea"/>
                          <a:cs typeface="+mn-cs"/>
                        </a:rPr>
                        <a:t>منـه</a:t>
                      </a:r>
                      <a:endParaRPr lang="ar-EG" sz="2800" dirty="0">
                        <a:solidFill>
                          <a:schemeClr val="tx1"/>
                        </a:solidFill>
                      </a:endParaRPr>
                    </a:p>
                  </a:txBody>
                  <a:tcPr>
                    <a:solidFill>
                      <a:schemeClr val="tx2">
                        <a:lumMod val="20000"/>
                        <a:lumOff val="80000"/>
                      </a:schemeClr>
                    </a:solidFill>
                  </a:tcPr>
                </a:tc>
                <a:tc>
                  <a:txBody>
                    <a:bodyPr/>
                    <a:lstStyle/>
                    <a:p>
                      <a:pPr rtl="1"/>
                      <a:endParaRPr lang="ar-EG" sz="2800" dirty="0"/>
                    </a:p>
                  </a:txBody>
                  <a:tcPr>
                    <a:solidFill>
                      <a:schemeClr val="tx2">
                        <a:lumMod val="20000"/>
                        <a:lumOff val="80000"/>
                      </a:schemeClr>
                    </a:solidFill>
                  </a:tcPr>
                </a:tc>
                <a:tc gridSpan="4">
                  <a:txBody>
                    <a:bodyPr/>
                    <a:lstStyle/>
                    <a:p>
                      <a:pPr algn="ctr" rtl="1"/>
                      <a:r>
                        <a:rPr kumimoji="0" lang="ar-SA" sz="2800" b="1" kern="1200" dirty="0">
                          <a:solidFill>
                            <a:schemeClr val="tx1"/>
                          </a:solidFill>
                          <a:effectLst/>
                          <a:latin typeface="+mn-lt"/>
                          <a:ea typeface="+mn-ea"/>
                          <a:cs typeface="+mn-cs"/>
                        </a:rPr>
                        <a:t>حـــ/  ............</a:t>
                      </a:r>
                      <a:endParaRPr lang="ar-EG" sz="2800" dirty="0">
                        <a:solidFill>
                          <a:schemeClr val="tx1"/>
                        </a:solidFill>
                      </a:endParaRPr>
                    </a:p>
                  </a:txBody>
                  <a:tcPr>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tc>
                  <a:txBody>
                    <a:bodyPr/>
                    <a:lstStyle/>
                    <a:p>
                      <a:pPr algn="ctr" rtl="1">
                        <a:lnSpc>
                          <a:spcPct val="115000"/>
                        </a:lnSpc>
                        <a:spcAft>
                          <a:spcPts val="0"/>
                        </a:spcAft>
                      </a:pPr>
                      <a:r>
                        <a:rPr lang="ar-SA" sz="2800" dirty="0">
                          <a:effectLst/>
                          <a:latin typeface="Times New Roman"/>
                          <a:ea typeface="Times New Roman"/>
                          <a:cs typeface="Simplified Arabic"/>
                        </a:rPr>
                        <a:t> </a:t>
                      </a:r>
                      <a:endParaRPr lang="en-US" sz="2800" dirty="0">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SA" sz="2800" dirty="0">
                          <a:solidFill>
                            <a:schemeClr val="tx1"/>
                          </a:solidFill>
                          <a:effectLst/>
                          <a:latin typeface="Times New Roman"/>
                          <a:ea typeface="Times New Roman"/>
                          <a:cs typeface="Simplified Arabic"/>
                        </a:rPr>
                        <a:t>له</a:t>
                      </a:r>
                      <a:endParaRPr lang="en-US" sz="2800" dirty="0">
                        <a:solidFill>
                          <a:schemeClr val="tx1"/>
                        </a:solidFill>
                        <a:effectLst/>
                        <a:latin typeface="Times New Roman"/>
                        <a:ea typeface="Times New Roman"/>
                        <a:cs typeface="Arial"/>
                      </a:endParaRPr>
                    </a:p>
                  </a:txBody>
                  <a:tcPr marL="68580" marR="68580" marT="0" marB="0">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rtl="1">
                        <a:lnSpc>
                          <a:spcPct val="115000"/>
                        </a:lnSpc>
                        <a:spcAft>
                          <a:spcPts val="0"/>
                        </a:spcAft>
                      </a:pPr>
                      <a:r>
                        <a:rPr lang="ar-SA" sz="2400" b="1" dirty="0">
                          <a:effectLst/>
                          <a:latin typeface="Times New Roman"/>
                          <a:ea typeface="Times New Roman"/>
                          <a:cs typeface="Simplified Arabic"/>
                        </a:rPr>
                        <a:t>المبلغ</a:t>
                      </a:r>
                      <a:endParaRPr lang="en-US" sz="2000" b="1" dirty="0">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400" b="1" dirty="0">
                          <a:effectLst/>
                          <a:latin typeface="Times New Roman"/>
                          <a:ea typeface="Times New Roman"/>
                          <a:cs typeface="Simplified Arabic"/>
                        </a:rPr>
                        <a:t>بيـــان</a:t>
                      </a:r>
                      <a:endParaRPr lang="en-US" sz="2000" b="1" dirty="0">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400" b="1" dirty="0">
                          <a:effectLst/>
                          <a:latin typeface="Times New Roman"/>
                          <a:ea typeface="Times New Roman"/>
                          <a:cs typeface="Simplified Arabic"/>
                        </a:rPr>
                        <a:t>رقم صفحة اليومية</a:t>
                      </a:r>
                      <a:endParaRPr lang="en-US" sz="2000" b="1" dirty="0">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400" b="1" dirty="0">
                          <a:effectLst/>
                          <a:latin typeface="Times New Roman"/>
                          <a:ea typeface="Times New Roman"/>
                          <a:cs typeface="Simplified Arabic"/>
                        </a:rPr>
                        <a:t>التاريخ</a:t>
                      </a:r>
                      <a:endParaRPr lang="en-US" sz="2000" b="1" dirty="0">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400" b="1" dirty="0">
                          <a:effectLst/>
                          <a:latin typeface="Times New Roman"/>
                          <a:ea typeface="Times New Roman"/>
                          <a:cs typeface="Simplified Arabic"/>
                        </a:rPr>
                        <a:t>المبلغ</a:t>
                      </a:r>
                      <a:endParaRPr lang="en-US" sz="2000" b="1" dirty="0">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400" b="1" dirty="0">
                          <a:effectLst/>
                          <a:latin typeface="Times New Roman"/>
                          <a:ea typeface="Times New Roman"/>
                          <a:cs typeface="Simplified Arabic"/>
                        </a:rPr>
                        <a:t>بيـــان</a:t>
                      </a:r>
                      <a:endParaRPr lang="en-US" sz="2000" b="1" dirty="0">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400" b="1" dirty="0">
                          <a:effectLst/>
                          <a:latin typeface="Times New Roman"/>
                          <a:ea typeface="Times New Roman"/>
                          <a:cs typeface="Simplified Arabic"/>
                        </a:rPr>
                        <a:t>رقم صفحة اليومية</a:t>
                      </a:r>
                      <a:endParaRPr lang="en-US" sz="2000" b="1" dirty="0">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400" b="1" dirty="0">
                          <a:effectLst/>
                          <a:latin typeface="Times New Roman"/>
                          <a:ea typeface="Times New Roman"/>
                          <a:cs typeface="Simplified Arabic"/>
                        </a:rPr>
                        <a:t>التاريخ</a:t>
                      </a:r>
                      <a:endParaRPr lang="en-US" sz="2000" b="1" dirty="0">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1"/>
                  </a:ext>
                </a:extLst>
              </a:tr>
              <a:tr h="370840">
                <a:tc>
                  <a:txBody>
                    <a:bodyPr/>
                    <a:lstStyle/>
                    <a:p>
                      <a:pPr rtl="1"/>
                      <a:endParaRPr lang="ar-EG"/>
                    </a:p>
                  </a:txBody>
                  <a:tcPr/>
                </a:tc>
                <a:tc>
                  <a:txBody>
                    <a:bodyPr/>
                    <a:lstStyle/>
                    <a:p>
                      <a:pPr rtl="1"/>
                      <a:endParaRPr lang="ar-EG" dirty="0"/>
                    </a:p>
                  </a:txBody>
                  <a:tcPr/>
                </a:tc>
                <a:tc>
                  <a:txBody>
                    <a:bodyPr/>
                    <a:lstStyle/>
                    <a:p>
                      <a:pPr rtl="1"/>
                      <a:endParaRPr lang="ar-EG"/>
                    </a:p>
                  </a:txBody>
                  <a:tcPr/>
                </a:tc>
                <a:tc>
                  <a:txBody>
                    <a:bodyPr/>
                    <a:lstStyle/>
                    <a:p>
                      <a:pPr rtl="1"/>
                      <a:endParaRPr lang="ar-EG"/>
                    </a:p>
                  </a:txBody>
                  <a:tcPr/>
                </a:tc>
                <a:tc>
                  <a:txBody>
                    <a:bodyPr/>
                    <a:lstStyle/>
                    <a:p>
                      <a:pPr rtl="1"/>
                      <a:endParaRPr lang="ar-EG" dirty="0"/>
                    </a:p>
                    <a:p>
                      <a:pPr rtl="1"/>
                      <a:endParaRPr lang="ar-EG" dirty="0"/>
                    </a:p>
                  </a:txBody>
                  <a:tcPr/>
                </a:tc>
                <a:tc>
                  <a:txBody>
                    <a:bodyPr/>
                    <a:lstStyle/>
                    <a:p>
                      <a:pPr rtl="1"/>
                      <a:endParaRPr lang="ar-EG"/>
                    </a:p>
                  </a:txBody>
                  <a:tcPr/>
                </a:tc>
                <a:tc>
                  <a:txBody>
                    <a:bodyPr/>
                    <a:lstStyle/>
                    <a:p>
                      <a:pPr rtl="1"/>
                      <a:endParaRPr lang="ar-EG" dirty="0"/>
                    </a:p>
                  </a:txBody>
                  <a:tcPr/>
                </a:tc>
                <a:tc>
                  <a:txBody>
                    <a:bodyPr/>
                    <a:lstStyle/>
                    <a:p>
                      <a:pPr rtl="1"/>
                      <a:endParaRPr lang="ar-EG" dirty="0"/>
                    </a:p>
                    <a:p>
                      <a:pPr rtl="1"/>
                      <a:endParaRPr lang="ar-EG" dirty="0"/>
                    </a:p>
                    <a:p>
                      <a:pPr rtl="1"/>
                      <a:endParaRPr lang="ar-EG"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54439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052547390"/>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620688"/>
            <a:ext cx="8229600" cy="1208112"/>
          </a:xfrm>
        </p:spPr>
        <p:txBody>
          <a:bodyPr/>
          <a:lstStyle/>
          <a:p>
            <a:pPr algn="r" rtl="1"/>
            <a:r>
              <a:rPr lang="ar-SA" sz="3600" b="1" dirty="0">
                <a:solidFill>
                  <a:schemeClr val="tx1"/>
                </a:solidFill>
              </a:rPr>
              <a:t>بعد إتمام عملية الترحيل يتم ترصيد الحسابات على النحو التالي: </a:t>
            </a:r>
            <a:endParaRPr lang="en-US" sz="3600" b="1" dirty="0">
              <a:solidFill>
                <a:schemeClr val="tx1"/>
              </a:solidFill>
            </a:endParaRPr>
          </a:p>
        </p:txBody>
      </p:sp>
      <p:sp>
        <p:nvSpPr>
          <p:cNvPr id="6" name="Slide Number Placeholder 5"/>
          <p:cNvSpPr>
            <a:spLocks noGrp="1"/>
          </p:cNvSpPr>
          <p:nvPr>
            <p:ph type="sldNum" sz="quarter" idx="11"/>
          </p:nvPr>
        </p:nvSpPr>
        <p:spPr/>
        <p:txBody>
          <a:bodyPr/>
          <a:lstStyle/>
          <a:p>
            <a:r>
              <a:rPr lang="ar-EG" sz="1800" dirty="0"/>
              <a:t>16</a:t>
            </a:r>
            <a:endParaRPr lang="en-US" sz="1800" dirty="0"/>
          </a:p>
        </p:txBody>
      </p:sp>
    </p:spTree>
    <p:extLst>
      <p:ext uri="{BB962C8B-B14F-4D97-AF65-F5344CB8AC3E}">
        <p14:creationId xmlns:p14="http://schemas.microsoft.com/office/powerpoint/2010/main" val="2154439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172494794"/>
              </p:ext>
            </p:extLst>
          </p:nvPr>
        </p:nvGraphicFramePr>
        <p:xfrm>
          <a:off x="457200" y="1196752"/>
          <a:ext cx="8382000" cy="51087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1"/>
          </p:nvPr>
        </p:nvSpPr>
        <p:spPr/>
        <p:txBody>
          <a:bodyPr/>
          <a:lstStyle/>
          <a:p>
            <a:r>
              <a:rPr lang="ar-EG" sz="1800" dirty="0"/>
              <a:t>17</a:t>
            </a:r>
            <a:endParaRPr lang="en-US" sz="1800" dirty="0"/>
          </a:p>
        </p:txBody>
      </p:sp>
    </p:spTree>
    <p:extLst>
      <p:ext uri="{BB962C8B-B14F-4D97-AF65-F5344CB8AC3E}">
        <p14:creationId xmlns:p14="http://schemas.microsoft.com/office/powerpoint/2010/main" val="2154439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532171492"/>
              </p:ext>
            </p:extLst>
          </p:nvPr>
        </p:nvGraphicFramePr>
        <p:xfrm>
          <a:off x="457200" y="1340768"/>
          <a:ext cx="8382000" cy="49647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548680"/>
            <a:ext cx="8229600" cy="792088"/>
          </a:xfrm>
        </p:spPr>
        <p:txBody>
          <a:bodyPr/>
          <a:lstStyle/>
          <a:p>
            <a:pPr algn="r" rtl="1"/>
            <a:r>
              <a:rPr lang="ar-SA" sz="3600" b="1" dirty="0"/>
              <a:t> </a:t>
            </a:r>
            <a:br>
              <a:rPr lang="ar-EG" sz="3600" b="1" dirty="0"/>
            </a:br>
            <a:r>
              <a:rPr lang="ar-EG" sz="3600" b="1" dirty="0"/>
              <a:t>4/2</a:t>
            </a:r>
            <a:r>
              <a:rPr lang="ar-SA" sz="3600" b="1" dirty="0"/>
              <a:t>الترحيل إلى دفتر الأستاذ</a:t>
            </a:r>
            <a:br>
              <a:rPr lang="en-US" sz="3600" dirty="0"/>
            </a:br>
            <a:endParaRPr lang="en-US" sz="3600" dirty="0"/>
          </a:p>
        </p:txBody>
      </p:sp>
      <p:sp>
        <p:nvSpPr>
          <p:cNvPr id="6" name="Slide Number Placeholder 5"/>
          <p:cNvSpPr>
            <a:spLocks noGrp="1"/>
          </p:cNvSpPr>
          <p:nvPr>
            <p:ph type="sldNum" sz="quarter" idx="11"/>
          </p:nvPr>
        </p:nvSpPr>
        <p:spPr/>
        <p:txBody>
          <a:bodyPr/>
          <a:lstStyle/>
          <a:p>
            <a:r>
              <a:rPr lang="ar-EG" sz="1800" dirty="0"/>
              <a:t>18</a:t>
            </a:r>
            <a:endParaRPr 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19004379"/>
              </p:ext>
            </p:extLst>
          </p:nvPr>
        </p:nvGraphicFramePr>
        <p:xfrm>
          <a:off x="683568" y="1556792"/>
          <a:ext cx="7992888" cy="4301744"/>
        </p:xfrm>
        <a:graphic>
          <a:graphicData uri="http://schemas.openxmlformats.org/drawingml/2006/table">
            <a:tbl>
              <a:tblPr rtl="1" firstRow="1" bandRow="1">
                <a:tableStyleId>{5C22544A-7EE6-4342-B048-85BDC9FD1C3A}</a:tableStyleId>
              </a:tblPr>
              <a:tblGrid>
                <a:gridCol w="990500">
                  <a:extLst>
                    <a:ext uri="{9D8B030D-6E8A-4147-A177-3AD203B41FA5}">
                      <a16:colId xmlns:a16="http://schemas.microsoft.com/office/drawing/2014/main" val="20000"/>
                    </a:ext>
                  </a:extLst>
                </a:gridCol>
                <a:gridCol w="1375048">
                  <a:extLst>
                    <a:ext uri="{9D8B030D-6E8A-4147-A177-3AD203B41FA5}">
                      <a16:colId xmlns:a16="http://schemas.microsoft.com/office/drawing/2014/main" val="20001"/>
                    </a:ext>
                  </a:extLst>
                </a:gridCol>
                <a:gridCol w="892696">
                  <a:extLst>
                    <a:ext uri="{9D8B030D-6E8A-4147-A177-3AD203B41FA5}">
                      <a16:colId xmlns:a16="http://schemas.microsoft.com/office/drawing/2014/main" val="20002"/>
                    </a:ext>
                  </a:extLst>
                </a:gridCol>
                <a:gridCol w="738200">
                  <a:extLst>
                    <a:ext uri="{9D8B030D-6E8A-4147-A177-3AD203B41FA5}">
                      <a16:colId xmlns:a16="http://schemas.microsoft.com/office/drawing/2014/main" val="20003"/>
                    </a:ext>
                  </a:extLst>
                </a:gridCol>
                <a:gridCol w="835732">
                  <a:extLst>
                    <a:ext uri="{9D8B030D-6E8A-4147-A177-3AD203B41FA5}">
                      <a16:colId xmlns:a16="http://schemas.microsoft.com/office/drawing/2014/main" val="20004"/>
                    </a:ext>
                  </a:extLst>
                </a:gridCol>
                <a:gridCol w="1379240">
                  <a:extLst>
                    <a:ext uri="{9D8B030D-6E8A-4147-A177-3AD203B41FA5}">
                      <a16:colId xmlns:a16="http://schemas.microsoft.com/office/drawing/2014/main" val="20005"/>
                    </a:ext>
                  </a:extLst>
                </a:gridCol>
                <a:gridCol w="955948">
                  <a:extLst>
                    <a:ext uri="{9D8B030D-6E8A-4147-A177-3AD203B41FA5}">
                      <a16:colId xmlns:a16="http://schemas.microsoft.com/office/drawing/2014/main" val="20006"/>
                    </a:ext>
                  </a:extLst>
                </a:gridCol>
                <a:gridCol w="825524">
                  <a:extLst>
                    <a:ext uri="{9D8B030D-6E8A-4147-A177-3AD203B41FA5}">
                      <a16:colId xmlns:a16="http://schemas.microsoft.com/office/drawing/2014/main" val="20007"/>
                    </a:ext>
                  </a:extLst>
                </a:gridCol>
              </a:tblGrid>
              <a:tr h="370840">
                <a:tc gridSpan="2">
                  <a:txBody>
                    <a:bodyPr/>
                    <a:lstStyle/>
                    <a:p>
                      <a:pPr algn="ctr" rtl="1"/>
                      <a:r>
                        <a:rPr lang="ar-EG" sz="2400" dirty="0">
                          <a:solidFill>
                            <a:schemeClr val="tx1"/>
                          </a:solidFill>
                        </a:rPr>
                        <a:t>منه</a:t>
                      </a:r>
                      <a:endParaRPr lang="ar-EG" sz="1800" dirty="0">
                        <a:solidFill>
                          <a:schemeClr val="tx1"/>
                        </a:solidFill>
                      </a:endParaRPr>
                    </a:p>
                  </a:txBody>
                  <a:tcPr>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rtl="1"/>
                      <a:endParaRPr lang="ar-EG" sz="1800" dirty="0"/>
                    </a:p>
                  </a:txBody>
                  <a:tcPr>
                    <a:lnB w="12700" cap="flat" cmpd="sng" algn="ctr">
                      <a:solidFill>
                        <a:schemeClr val="tx1"/>
                      </a:solidFill>
                      <a:prstDash val="solid"/>
                      <a:round/>
                      <a:headEnd type="none" w="med" len="med"/>
                      <a:tailEnd type="none" w="med" len="med"/>
                    </a:lnB>
                    <a:solidFill>
                      <a:schemeClr val="tx2">
                        <a:lumMod val="20000"/>
                        <a:lumOff val="80000"/>
                      </a:schemeClr>
                    </a:solidFill>
                  </a:tcPr>
                </a:tc>
                <a:tc grid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2400" b="1" kern="1200" dirty="0">
                          <a:solidFill>
                            <a:schemeClr val="tx1"/>
                          </a:solidFill>
                          <a:effectLst/>
                          <a:latin typeface="+mn-lt"/>
                          <a:ea typeface="+mn-ea"/>
                          <a:cs typeface="+mn-cs"/>
                        </a:rPr>
                        <a:t>حـــ/  </a:t>
                      </a:r>
                      <a:r>
                        <a:rPr kumimoji="0" lang="ar-EG" sz="2400" b="1" kern="1200" dirty="0">
                          <a:solidFill>
                            <a:schemeClr val="tx1"/>
                          </a:solidFill>
                          <a:effectLst/>
                          <a:latin typeface="+mn-lt"/>
                          <a:ea typeface="+mn-ea"/>
                          <a:cs typeface="+mn-cs"/>
                        </a:rPr>
                        <a:t>البنك</a:t>
                      </a:r>
                      <a:endParaRPr lang="ar-EG" sz="2400" dirty="0">
                        <a:solidFill>
                          <a:schemeClr val="tx1"/>
                        </a:solidFill>
                      </a:endParaRPr>
                    </a:p>
                  </a:txBody>
                  <a:tcPr>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tc hMerge="1">
                  <a:txBody>
                    <a:bodyPr/>
                    <a:lstStyle/>
                    <a:p>
                      <a:pPr rtl="1"/>
                      <a:endParaRPr lang="ar-EG"/>
                    </a:p>
                  </a:txBody>
                  <a:tcPr>
                    <a:solidFill>
                      <a:schemeClr val="tx2">
                        <a:lumMod val="20000"/>
                        <a:lumOff val="80000"/>
                      </a:schemeClr>
                    </a:solidFill>
                  </a:tcPr>
                </a:tc>
                <a:tc hMerge="1">
                  <a:txBody>
                    <a:bodyPr/>
                    <a:lstStyle/>
                    <a:p>
                      <a:pPr rtl="1"/>
                      <a:endParaRPr lang="ar-EG"/>
                    </a:p>
                  </a:txBody>
                  <a:tcPr>
                    <a:solidFill>
                      <a:schemeClr val="tx2">
                        <a:lumMod val="20000"/>
                        <a:lumOff val="80000"/>
                      </a:schemeClr>
                    </a:solidFill>
                  </a:tcPr>
                </a:tc>
                <a:tc gridSpan="2">
                  <a:txBody>
                    <a:bodyPr/>
                    <a:lstStyle/>
                    <a:p>
                      <a:pPr algn="ctr" rtl="1"/>
                      <a:r>
                        <a:rPr lang="ar-EG" sz="2400" dirty="0">
                          <a:solidFill>
                            <a:schemeClr val="tx1"/>
                          </a:solidFill>
                        </a:rPr>
                        <a:t>له</a:t>
                      </a:r>
                      <a:endParaRPr lang="ar-EG" sz="1800" dirty="0">
                        <a:solidFill>
                          <a:schemeClr val="tx1"/>
                        </a:solidFill>
                      </a:endParaRPr>
                    </a:p>
                  </a:txBody>
                  <a:tcPr>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algn="ctr" rtl="1"/>
                      <a:endParaRPr lang="ar-EG" sz="1800" dirty="0">
                        <a:solidFill>
                          <a:schemeClr val="tx1"/>
                        </a:solidFill>
                      </a:endParaRPr>
                    </a:p>
                  </a:txBody>
                  <a:tcPr>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rtl="1">
                        <a:lnSpc>
                          <a:spcPct val="115000"/>
                        </a:lnSpc>
                        <a:spcAft>
                          <a:spcPts val="0"/>
                        </a:spcAft>
                      </a:pPr>
                      <a:r>
                        <a:rPr lang="ar-SA" sz="1600" b="1" dirty="0">
                          <a:effectLst/>
                          <a:latin typeface="Times New Roman"/>
                          <a:ea typeface="Times New Roman"/>
                          <a:cs typeface="Simplified Arabic"/>
                        </a:rPr>
                        <a:t>المبلغ</a:t>
                      </a:r>
                      <a:endParaRPr lang="en-US" sz="1800" b="1" dirty="0">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1600" b="1" dirty="0">
                          <a:effectLst/>
                          <a:latin typeface="Times New Roman"/>
                          <a:ea typeface="Times New Roman"/>
                          <a:cs typeface="Simplified Arabic"/>
                        </a:rPr>
                        <a:t>بيــــان</a:t>
                      </a:r>
                      <a:endParaRPr lang="en-US" sz="1800" b="1" dirty="0">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1600" b="1" dirty="0">
                          <a:effectLst/>
                          <a:latin typeface="Times New Roman"/>
                          <a:ea typeface="Times New Roman"/>
                          <a:cs typeface="Simplified Arabic"/>
                        </a:rPr>
                        <a:t>رقم صفحة اليومية</a:t>
                      </a:r>
                      <a:endParaRPr lang="en-US" sz="1800" b="1" dirty="0">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1600" b="1" dirty="0">
                          <a:effectLst/>
                          <a:latin typeface="Times New Roman"/>
                          <a:ea typeface="Times New Roman"/>
                          <a:cs typeface="Simplified Arabic"/>
                        </a:rPr>
                        <a:t>التاريخ</a:t>
                      </a:r>
                      <a:endParaRPr lang="en-US" sz="1800" b="1" dirty="0">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1600" b="1" dirty="0">
                          <a:effectLst/>
                          <a:latin typeface="Times New Roman"/>
                          <a:ea typeface="Times New Roman"/>
                          <a:cs typeface="Simplified Arabic"/>
                        </a:rPr>
                        <a:t>المبلغ</a:t>
                      </a:r>
                      <a:endParaRPr lang="en-US" sz="1800" b="1" dirty="0">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1600" b="1" dirty="0">
                          <a:effectLst/>
                          <a:latin typeface="Times New Roman"/>
                          <a:ea typeface="Times New Roman"/>
                          <a:cs typeface="Simplified Arabic"/>
                        </a:rPr>
                        <a:t>بيــــــان</a:t>
                      </a:r>
                      <a:endParaRPr lang="en-US" sz="1800" b="1" dirty="0">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1600" b="1" dirty="0">
                          <a:effectLst/>
                          <a:latin typeface="Times New Roman"/>
                          <a:ea typeface="Times New Roman"/>
                          <a:cs typeface="Simplified Arabic"/>
                        </a:rPr>
                        <a:t>رقم صفحة اليومية</a:t>
                      </a:r>
                      <a:endParaRPr lang="en-US" sz="1800" b="1" dirty="0">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1600" b="1" dirty="0">
                          <a:effectLst/>
                          <a:latin typeface="Times New Roman"/>
                          <a:ea typeface="Times New Roman"/>
                          <a:cs typeface="Simplified Arabic"/>
                        </a:rPr>
                        <a:t>التاريخ</a:t>
                      </a:r>
                      <a:endParaRPr lang="en-US" sz="1800" b="1" dirty="0">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rtl="1">
                        <a:lnSpc>
                          <a:spcPct val="115000"/>
                        </a:lnSpc>
                        <a:spcAft>
                          <a:spcPts val="0"/>
                        </a:spcAft>
                      </a:pPr>
                      <a:r>
                        <a:rPr lang="ar-SA" sz="1600" b="1" dirty="0">
                          <a:effectLst/>
                          <a:latin typeface="Times New Roman"/>
                          <a:ea typeface="Times New Roman"/>
                          <a:cs typeface="Simplified Arabic"/>
                        </a:rPr>
                        <a:t>300000</a:t>
                      </a:r>
                      <a:endParaRPr lang="en-US" sz="1800" b="1" dirty="0">
                        <a:effectLst/>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600" b="1" dirty="0">
                          <a:effectLst/>
                          <a:latin typeface="Times New Roman"/>
                          <a:ea typeface="Times New Roman"/>
                          <a:cs typeface="Simplified Arabic"/>
                        </a:rPr>
                        <a:t>إلى حـ/ رأس المال</a:t>
                      </a:r>
                      <a:endParaRPr lang="en-US" sz="1800" b="1" dirty="0">
                        <a:effectLst/>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8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600" b="1">
                          <a:effectLst/>
                          <a:latin typeface="Times New Roman"/>
                          <a:ea typeface="Times New Roman"/>
                          <a:cs typeface="Simplified Arabic"/>
                        </a:rPr>
                        <a:t>1/4</a:t>
                      </a:r>
                      <a:endParaRPr lang="en-US" sz="1800" b="1">
                        <a:effectLst/>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600" b="1" dirty="0">
                          <a:effectLst/>
                          <a:latin typeface="Times New Roman"/>
                          <a:ea typeface="Times New Roman"/>
                          <a:cs typeface="Simplified Arabic"/>
                        </a:rPr>
                        <a:t>20000</a:t>
                      </a:r>
                      <a:endParaRPr lang="en-US" sz="1800" b="1" dirty="0">
                        <a:effectLst/>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600" b="1" dirty="0">
                          <a:effectLst/>
                          <a:latin typeface="Times New Roman"/>
                          <a:ea typeface="Times New Roman"/>
                          <a:cs typeface="Simplified Arabic"/>
                        </a:rPr>
                        <a:t>من حـ/ الأثاث والتركيبات</a:t>
                      </a:r>
                      <a:endParaRPr lang="en-US" sz="1800" b="1" dirty="0">
                        <a:effectLst/>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8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600" b="1">
                          <a:effectLst/>
                          <a:latin typeface="Times New Roman"/>
                          <a:ea typeface="Times New Roman"/>
                          <a:cs typeface="Simplified Arabic"/>
                        </a:rPr>
                        <a:t>4/4</a:t>
                      </a:r>
                      <a:endParaRPr lang="en-US" sz="1800" b="1">
                        <a:effectLst/>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pPr algn="ctr" rtl="1">
                        <a:lnSpc>
                          <a:spcPct val="115000"/>
                        </a:lnSpc>
                        <a:spcAft>
                          <a:spcPts val="0"/>
                        </a:spcAft>
                      </a:pPr>
                      <a:r>
                        <a:rPr lang="ar-SA" sz="1600" b="1">
                          <a:effectLst/>
                          <a:latin typeface="Times New Roman"/>
                          <a:ea typeface="Times New Roman"/>
                          <a:cs typeface="Simplified Arabic"/>
                        </a:rPr>
                        <a:t>5000</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dirty="0">
                          <a:effectLst/>
                          <a:latin typeface="Times New Roman"/>
                          <a:ea typeface="Times New Roman"/>
                          <a:cs typeface="Simplified Arabic"/>
                        </a:rPr>
                        <a:t>إلى حـ/ المبيعات</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8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dirty="0">
                          <a:effectLst/>
                          <a:latin typeface="Times New Roman"/>
                          <a:ea typeface="Times New Roman"/>
                          <a:cs typeface="Simplified Arabic"/>
                        </a:rPr>
                        <a:t>14/4</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dirty="0">
                          <a:effectLst/>
                          <a:latin typeface="Times New Roman"/>
                          <a:ea typeface="Times New Roman"/>
                          <a:cs typeface="Simplified Arabic"/>
                        </a:rPr>
                        <a:t>50000</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dirty="0">
                          <a:effectLst/>
                          <a:latin typeface="Times New Roman"/>
                          <a:ea typeface="Times New Roman"/>
                          <a:cs typeface="Simplified Arabic"/>
                        </a:rPr>
                        <a:t>من حـ/ السيارات</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8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dirty="0">
                          <a:effectLst/>
                          <a:latin typeface="Times New Roman"/>
                          <a:ea typeface="Times New Roman"/>
                          <a:cs typeface="Simplified Arabic"/>
                        </a:rPr>
                        <a:t>5/4</a:t>
                      </a:r>
                      <a:endParaRPr lang="en-US" sz="1800" b="1" dirty="0">
                        <a:effectLst/>
                        <a:latin typeface="Times New Roman"/>
                        <a:ea typeface="Times New Roman"/>
                        <a:cs typeface="Arial"/>
                      </a:endParaRPr>
                    </a:p>
                  </a:txBody>
                  <a:tcPr marL="68580" marR="68580" marT="0" marB="0"/>
                </a:tc>
                <a:extLst>
                  <a:ext uri="{0D108BD9-81ED-4DB2-BD59-A6C34878D82A}">
                    <a16:rowId xmlns:a16="http://schemas.microsoft.com/office/drawing/2014/main" val="10003"/>
                  </a:ext>
                </a:extLst>
              </a:tr>
              <a:tr h="370840">
                <a:tc>
                  <a:txBody>
                    <a:bodyPr/>
                    <a:lstStyle/>
                    <a:p>
                      <a:pPr rtl="1"/>
                      <a:endParaRPr lang="ar-EG" sz="2000"/>
                    </a:p>
                  </a:txBody>
                  <a:tcPr/>
                </a:tc>
                <a:tc>
                  <a:txBody>
                    <a:bodyPr/>
                    <a:lstStyle/>
                    <a:p>
                      <a:pPr rtl="1"/>
                      <a:endParaRPr lang="ar-EG" sz="2000"/>
                    </a:p>
                  </a:txBody>
                  <a:tcPr/>
                </a:tc>
                <a:tc>
                  <a:txBody>
                    <a:bodyPr/>
                    <a:lstStyle/>
                    <a:p>
                      <a:pPr rtl="1"/>
                      <a:endParaRPr lang="ar-EG" sz="2000" dirty="0"/>
                    </a:p>
                  </a:txBody>
                  <a:tcPr/>
                </a:tc>
                <a:tc>
                  <a:txBody>
                    <a:bodyPr/>
                    <a:lstStyle/>
                    <a:p>
                      <a:pPr rtl="1"/>
                      <a:endParaRPr lang="ar-EG" sz="2000" dirty="0"/>
                    </a:p>
                  </a:txBody>
                  <a:tcPr/>
                </a:tc>
                <a:tc>
                  <a:txBody>
                    <a:bodyPr/>
                    <a:lstStyle/>
                    <a:p>
                      <a:pPr algn="ctr" rtl="1">
                        <a:lnSpc>
                          <a:spcPct val="115000"/>
                        </a:lnSpc>
                        <a:spcAft>
                          <a:spcPts val="0"/>
                        </a:spcAft>
                      </a:pPr>
                      <a:r>
                        <a:rPr lang="ar-SA" sz="1600" b="1" dirty="0">
                          <a:effectLst/>
                          <a:latin typeface="Times New Roman"/>
                          <a:ea typeface="Times New Roman"/>
                          <a:cs typeface="Simplified Arabic"/>
                        </a:rPr>
                        <a:t>8000</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dirty="0">
                          <a:effectLst/>
                          <a:latin typeface="Times New Roman"/>
                          <a:ea typeface="Times New Roman"/>
                          <a:cs typeface="Simplified Arabic"/>
                        </a:rPr>
                        <a:t>من حـ/ الخزينة</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8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dirty="0">
                          <a:effectLst/>
                          <a:latin typeface="Times New Roman"/>
                          <a:ea typeface="Times New Roman"/>
                          <a:cs typeface="Simplified Arabic"/>
                        </a:rPr>
                        <a:t>8/4</a:t>
                      </a:r>
                      <a:endParaRPr lang="en-US" sz="1800" b="1" dirty="0">
                        <a:effectLst/>
                        <a:latin typeface="Times New Roman"/>
                        <a:ea typeface="Times New Roman"/>
                        <a:cs typeface="Arial"/>
                      </a:endParaRPr>
                    </a:p>
                  </a:txBody>
                  <a:tcPr marL="68580" marR="68580" marT="0" marB="0"/>
                </a:tc>
                <a:extLst>
                  <a:ext uri="{0D108BD9-81ED-4DB2-BD59-A6C34878D82A}">
                    <a16:rowId xmlns:a16="http://schemas.microsoft.com/office/drawing/2014/main" val="10004"/>
                  </a:ext>
                </a:extLst>
              </a:tr>
              <a:tr h="370840">
                <a:tc>
                  <a:txBody>
                    <a:bodyPr/>
                    <a:lstStyle/>
                    <a:p>
                      <a:pPr rtl="1"/>
                      <a:endParaRPr lang="ar-EG" sz="2000"/>
                    </a:p>
                  </a:txBody>
                  <a:tcPr/>
                </a:tc>
                <a:tc>
                  <a:txBody>
                    <a:bodyPr/>
                    <a:lstStyle/>
                    <a:p>
                      <a:pPr rtl="1"/>
                      <a:endParaRPr lang="ar-EG" sz="2000"/>
                    </a:p>
                  </a:txBody>
                  <a:tcPr/>
                </a:tc>
                <a:tc>
                  <a:txBody>
                    <a:bodyPr/>
                    <a:lstStyle/>
                    <a:p>
                      <a:pPr rtl="1"/>
                      <a:endParaRPr lang="ar-EG" sz="2000"/>
                    </a:p>
                  </a:txBody>
                  <a:tcPr/>
                </a:tc>
                <a:tc>
                  <a:txBody>
                    <a:bodyPr/>
                    <a:lstStyle/>
                    <a:p>
                      <a:pPr rtl="1"/>
                      <a:endParaRPr lang="ar-EG" sz="2000" dirty="0"/>
                    </a:p>
                  </a:txBody>
                  <a:tcPr/>
                </a:tc>
                <a:tc>
                  <a:txBody>
                    <a:bodyPr/>
                    <a:lstStyle/>
                    <a:p>
                      <a:pPr algn="ctr" rtl="1">
                        <a:lnSpc>
                          <a:spcPct val="115000"/>
                        </a:lnSpc>
                        <a:spcAft>
                          <a:spcPts val="0"/>
                        </a:spcAft>
                      </a:pPr>
                      <a:r>
                        <a:rPr lang="ar-SA" sz="1600" b="1">
                          <a:effectLst/>
                          <a:latin typeface="Times New Roman"/>
                          <a:ea typeface="Times New Roman"/>
                          <a:cs typeface="Simplified Arabic"/>
                        </a:rPr>
                        <a:t>15000</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dirty="0">
                          <a:effectLst/>
                          <a:latin typeface="Times New Roman"/>
                          <a:ea typeface="Times New Roman"/>
                          <a:cs typeface="Simplified Arabic"/>
                        </a:rPr>
                        <a:t>من حـ/ الدائنين</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8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20/4</a:t>
                      </a:r>
                      <a:endParaRPr lang="en-US" sz="1800" b="1">
                        <a:effectLst/>
                        <a:latin typeface="Times New Roman"/>
                        <a:ea typeface="Times New Roman"/>
                        <a:cs typeface="Arial"/>
                      </a:endParaRPr>
                    </a:p>
                  </a:txBody>
                  <a:tcPr marL="68580" marR="68580" marT="0" marB="0"/>
                </a:tc>
                <a:extLst>
                  <a:ext uri="{0D108BD9-81ED-4DB2-BD59-A6C34878D82A}">
                    <a16:rowId xmlns:a16="http://schemas.microsoft.com/office/drawing/2014/main" val="10005"/>
                  </a:ext>
                </a:extLst>
              </a:tr>
              <a:tr h="370840">
                <a:tc>
                  <a:txBody>
                    <a:bodyPr/>
                    <a:lstStyle/>
                    <a:p>
                      <a:pPr rtl="1"/>
                      <a:endParaRPr lang="ar-EG" sz="2000"/>
                    </a:p>
                  </a:txBody>
                  <a:tcPr/>
                </a:tc>
                <a:tc>
                  <a:txBody>
                    <a:bodyPr/>
                    <a:lstStyle/>
                    <a:p>
                      <a:pPr rtl="1"/>
                      <a:endParaRPr lang="ar-EG" sz="2000"/>
                    </a:p>
                  </a:txBody>
                  <a:tcPr/>
                </a:tc>
                <a:tc>
                  <a:txBody>
                    <a:bodyPr/>
                    <a:lstStyle/>
                    <a:p>
                      <a:pPr rtl="1"/>
                      <a:endParaRPr lang="ar-EG" sz="2000"/>
                    </a:p>
                  </a:txBody>
                  <a:tcPr/>
                </a:tc>
                <a:tc>
                  <a:txBody>
                    <a:bodyPr/>
                    <a:lstStyle/>
                    <a:p>
                      <a:pPr rtl="1"/>
                      <a:endParaRPr lang="ar-EG" sz="2000" dirty="0"/>
                    </a:p>
                  </a:txBody>
                  <a:tcPr/>
                </a:tc>
                <a:tc>
                  <a:txBody>
                    <a:bodyPr/>
                    <a:lstStyle/>
                    <a:p>
                      <a:pPr algn="ctr" rtl="1">
                        <a:lnSpc>
                          <a:spcPct val="115000"/>
                        </a:lnSpc>
                        <a:spcAft>
                          <a:spcPts val="0"/>
                        </a:spcAft>
                      </a:pPr>
                      <a:r>
                        <a:rPr lang="ar-SA" sz="1600" b="1" dirty="0">
                          <a:effectLst/>
                          <a:latin typeface="Times New Roman"/>
                          <a:ea typeface="Times New Roman"/>
                          <a:cs typeface="Simplified Arabic"/>
                        </a:rPr>
                        <a:t>12000</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من حـ / المرتبات</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8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dirty="0">
                          <a:effectLst/>
                          <a:latin typeface="Times New Roman"/>
                          <a:ea typeface="Times New Roman"/>
                          <a:cs typeface="Simplified Arabic"/>
                        </a:rPr>
                        <a:t>28/4</a:t>
                      </a:r>
                      <a:endParaRPr lang="en-US" sz="1800" b="1" dirty="0">
                        <a:effectLst/>
                        <a:latin typeface="Times New Roman"/>
                        <a:ea typeface="Times New Roman"/>
                        <a:cs typeface="Arial"/>
                      </a:endParaRPr>
                    </a:p>
                  </a:txBody>
                  <a:tcPr marL="68580" marR="68580" marT="0" marB="0"/>
                </a:tc>
                <a:extLst>
                  <a:ext uri="{0D108BD9-81ED-4DB2-BD59-A6C34878D82A}">
                    <a16:rowId xmlns:a16="http://schemas.microsoft.com/office/drawing/2014/main" val="10006"/>
                  </a:ext>
                </a:extLst>
              </a:tr>
              <a:tr h="370840">
                <a:tc>
                  <a:txBody>
                    <a:bodyPr/>
                    <a:lstStyle/>
                    <a:p>
                      <a:pPr rtl="1"/>
                      <a:endParaRPr lang="ar-EG" sz="2000" dirty="0"/>
                    </a:p>
                  </a:txBody>
                  <a:tcPr/>
                </a:tc>
                <a:tc>
                  <a:txBody>
                    <a:bodyPr/>
                    <a:lstStyle/>
                    <a:p>
                      <a:pPr rtl="1"/>
                      <a:endParaRPr lang="ar-EG" sz="2000" dirty="0"/>
                    </a:p>
                  </a:txBody>
                  <a:tcPr/>
                </a:tc>
                <a:tc>
                  <a:txBody>
                    <a:bodyPr/>
                    <a:lstStyle/>
                    <a:p>
                      <a:pPr rtl="1"/>
                      <a:endParaRPr lang="ar-EG" sz="2000" dirty="0"/>
                    </a:p>
                  </a:txBody>
                  <a:tcPr/>
                </a:tc>
                <a:tc>
                  <a:txBody>
                    <a:bodyPr/>
                    <a:lstStyle/>
                    <a:p>
                      <a:pPr rtl="1"/>
                      <a:endParaRPr lang="ar-EG" sz="2000" dirty="0"/>
                    </a:p>
                  </a:txBody>
                  <a:tcPr/>
                </a:tc>
                <a:tc>
                  <a:txBody>
                    <a:bodyPr/>
                    <a:lstStyle/>
                    <a:p>
                      <a:pPr algn="ctr" rtl="1">
                        <a:lnSpc>
                          <a:spcPct val="115000"/>
                        </a:lnSpc>
                        <a:spcAft>
                          <a:spcPts val="0"/>
                        </a:spcAft>
                      </a:pPr>
                      <a:r>
                        <a:rPr lang="ar-EG" sz="1600" b="1" dirty="0">
                          <a:effectLst/>
                          <a:latin typeface="Times New Roman"/>
                          <a:ea typeface="Times New Roman"/>
                          <a:cs typeface="Arial"/>
                        </a:rPr>
                        <a:t>128000</a:t>
                      </a:r>
                      <a:endParaRPr lang="en-US" sz="16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رصيد مرحل</a:t>
                      </a:r>
                      <a:endParaRPr lang="en-US" sz="180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800" b="1">
                          <a:effectLst/>
                          <a:latin typeface="Times New Roman"/>
                          <a:ea typeface="Times New Roman"/>
                          <a:cs typeface="Simplified Arabic"/>
                        </a:rPr>
                        <a:t> </a:t>
                      </a:r>
                      <a:endParaRPr lang="en-US" sz="180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dirty="0">
                          <a:effectLst/>
                          <a:latin typeface="Times New Roman"/>
                          <a:ea typeface="Times New Roman"/>
                          <a:cs typeface="Simplified Arabic"/>
                        </a:rPr>
                        <a:t>30/4</a:t>
                      </a:r>
                      <a:endParaRPr lang="en-US" sz="1800" dirty="0">
                        <a:effectLst/>
                        <a:latin typeface="Times New Roman"/>
                        <a:ea typeface="Times New Roman"/>
                        <a:cs typeface="Arial"/>
                      </a:endParaRPr>
                    </a:p>
                  </a:txBody>
                  <a:tcPr marL="68580" marR="68580" marT="0" marB="0"/>
                </a:tc>
                <a:extLst>
                  <a:ext uri="{0D108BD9-81ED-4DB2-BD59-A6C34878D82A}">
                    <a16:rowId xmlns:a16="http://schemas.microsoft.com/office/drawing/2014/main" val="10007"/>
                  </a:ext>
                </a:extLst>
              </a:tr>
              <a:tr h="370840">
                <a:tc>
                  <a:txBody>
                    <a:bodyPr/>
                    <a:lstStyle/>
                    <a:p>
                      <a:pPr rtl="1"/>
                      <a:r>
                        <a:rPr lang="ar-EG" sz="2000" dirty="0"/>
                        <a:t>305000</a:t>
                      </a:r>
                    </a:p>
                  </a:txBody>
                  <a:tcPr/>
                </a:tc>
                <a:tc>
                  <a:txBody>
                    <a:bodyPr/>
                    <a:lstStyle/>
                    <a:p>
                      <a:pPr rtl="1"/>
                      <a:endParaRPr lang="ar-EG" sz="2000" dirty="0"/>
                    </a:p>
                  </a:txBody>
                  <a:tcPr/>
                </a:tc>
                <a:tc>
                  <a:txBody>
                    <a:bodyPr/>
                    <a:lstStyle/>
                    <a:p>
                      <a:pPr rtl="1"/>
                      <a:endParaRPr lang="ar-EG" sz="2000" dirty="0"/>
                    </a:p>
                  </a:txBody>
                  <a:tcPr/>
                </a:tc>
                <a:tc>
                  <a:txBody>
                    <a:bodyPr/>
                    <a:lstStyle/>
                    <a:p>
                      <a:pPr rtl="1"/>
                      <a:endParaRPr lang="ar-EG" sz="2000" dirty="0"/>
                    </a:p>
                  </a:txBody>
                  <a:tcPr/>
                </a:tc>
                <a:tc>
                  <a:txBody>
                    <a:bodyPr/>
                    <a:lstStyle/>
                    <a:p>
                      <a:pPr algn="ctr" rtl="1">
                        <a:lnSpc>
                          <a:spcPct val="115000"/>
                        </a:lnSpc>
                        <a:spcAft>
                          <a:spcPts val="0"/>
                        </a:spcAft>
                      </a:pPr>
                      <a:r>
                        <a:rPr lang="ar-EG" sz="1600" b="1" dirty="0">
                          <a:effectLst/>
                          <a:latin typeface="Times New Roman"/>
                          <a:ea typeface="Times New Roman"/>
                          <a:cs typeface="Arial"/>
                        </a:rPr>
                        <a:t>305000</a:t>
                      </a:r>
                      <a:endParaRPr lang="en-US" sz="16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endParaRPr lang="en-US" sz="16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endParaRPr lang="en-US" sz="16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endParaRPr lang="en-US" sz="1600" b="1" dirty="0">
                        <a:effectLst/>
                        <a:latin typeface="Times New Roman"/>
                        <a:ea typeface="Times New Roman"/>
                        <a:cs typeface="Arial"/>
                      </a:endParaRPr>
                    </a:p>
                  </a:txBody>
                  <a:tcPr marL="68580" marR="68580" marT="0" marB="0"/>
                </a:tc>
                <a:extLst>
                  <a:ext uri="{0D108BD9-81ED-4DB2-BD59-A6C34878D82A}">
                    <a16:rowId xmlns:a16="http://schemas.microsoft.com/office/drawing/2014/main" val="10008"/>
                  </a:ext>
                </a:extLst>
              </a:tr>
              <a:tr h="370840">
                <a:tc>
                  <a:txBody>
                    <a:bodyPr/>
                    <a:lstStyle/>
                    <a:p>
                      <a:pPr algn="ctr" rtl="1">
                        <a:lnSpc>
                          <a:spcPct val="115000"/>
                        </a:lnSpc>
                        <a:spcAft>
                          <a:spcPts val="0"/>
                        </a:spcAft>
                      </a:pPr>
                      <a:r>
                        <a:rPr lang="ar-SA" sz="1600" b="1">
                          <a:effectLst/>
                          <a:latin typeface="Times New Roman"/>
                          <a:ea typeface="Times New Roman"/>
                          <a:cs typeface="Simplified Arabic"/>
                        </a:rPr>
                        <a:t>128000</a:t>
                      </a:r>
                      <a:endParaRPr lang="en-US" sz="180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رصيد منقول </a:t>
                      </a:r>
                      <a:endParaRPr lang="en-US" sz="180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800" b="1">
                          <a:effectLst/>
                          <a:latin typeface="Times New Roman"/>
                          <a:ea typeface="Times New Roman"/>
                          <a:cs typeface="Simplified Arabic"/>
                        </a:rPr>
                        <a:t> </a:t>
                      </a:r>
                      <a:endParaRPr lang="en-US" sz="180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800" b="1" dirty="0">
                          <a:effectLst/>
                          <a:latin typeface="Times New Roman"/>
                          <a:ea typeface="Times New Roman"/>
                          <a:cs typeface="Simplified Arabic"/>
                        </a:rPr>
                        <a:t>1/5</a:t>
                      </a:r>
                      <a:endParaRPr lang="en-US" sz="20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endParaRPr lang="en-US" sz="16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endParaRPr lang="en-US" sz="16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endParaRPr lang="en-US" sz="16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endParaRPr lang="en-US" sz="1600" b="1" dirty="0">
                        <a:effectLst/>
                        <a:latin typeface="Times New Roman"/>
                        <a:ea typeface="Times New Roman"/>
                        <a:cs typeface="Arial"/>
                      </a:endParaRPr>
                    </a:p>
                  </a:txBody>
                  <a:tcPr marL="68580" marR="68580" marT="0" marB="0"/>
                </a:tc>
                <a:extLst>
                  <a:ext uri="{0D108BD9-81ED-4DB2-BD59-A6C34878D82A}">
                    <a16:rowId xmlns:a16="http://schemas.microsoft.com/office/drawing/2014/main" val="10009"/>
                  </a:ext>
                </a:extLst>
              </a:tr>
            </a:tbl>
          </a:graphicData>
        </a:graphic>
      </p:graphicFrame>
      <p:cxnSp>
        <p:nvCxnSpPr>
          <p:cNvPr id="4" name="Straight Arrow Connector 3"/>
          <p:cNvCxnSpPr/>
          <p:nvPr/>
        </p:nvCxnSpPr>
        <p:spPr>
          <a:xfrm>
            <a:off x="4644008" y="4797152"/>
            <a:ext cx="316835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4439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244016462"/>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t>4/2</a:t>
            </a:r>
            <a:r>
              <a:rPr lang="ar-SA" sz="3600" b="1" dirty="0"/>
              <a:t>الترحيل إلى دفترالأستاذ</a:t>
            </a:r>
            <a:endParaRPr lang="en-US" sz="3600" dirty="0"/>
          </a:p>
        </p:txBody>
      </p:sp>
      <p:sp>
        <p:nvSpPr>
          <p:cNvPr id="6" name="Slide Number Placeholder 5"/>
          <p:cNvSpPr>
            <a:spLocks noGrp="1"/>
          </p:cNvSpPr>
          <p:nvPr>
            <p:ph type="sldNum" sz="quarter" idx="11"/>
          </p:nvPr>
        </p:nvSpPr>
        <p:spPr/>
        <p:txBody>
          <a:bodyPr/>
          <a:lstStyle/>
          <a:p>
            <a:r>
              <a:rPr lang="ar-EG" sz="1800" dirty="0"/>
              <a:t>19</a:t>
            </a:r>
            <a:endParaRPr lang="en-US" sz="1800" dirty="0"/>
          </a:p>
        </p:txBody>
      </p:sp>
    </p:spTree>
    <p:extLst>
      <p:ext uri="{BB962C8B-B14F-4D97-AF65-F5344CB8AC3E}">
        <p14:creationId xmlns:p14="http://schemas.microsoft.com/office/powerpoint/2010/main" val="2154439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762001"/>
            <a:ext cx="7772400" cy="914400"/>
          </a:xfrm>
        </p:spPr>
        <p:txBody>
          <a:bodyPr/>
          <a:lstStyle/>
          <a:p>
            <a:pPr algn="r"/>
            <a:r>
              <a:rPr lang="ar-SA" dirty="0">
                <a:solidFill>
                  <a:srgbClr val="0070C0"/>
                </a:solidFill>
              </a:rPr>
              <a:t>أهداف الفصل :</a:t>
            </a:r>
            <a:endParaRPr lang="ar-EG" dirty="0">
              <a:solidFill>
                <a:srgbClr val="0070C0"/>
              </a:solidFill>
            </a:endParaRPr>
          </a:p>
        </p:txBody>
      </p:sp>
      <p:sp>
        <p:nvSpPr>
          <p:cNvPr id="7" name="Text Placeholder 6"/>
          <p:cNvSpPr>
            <a:spLocks noGrp="1"/>
          </p:cNvSpPr>
          <p:nvPr>
            <p:ph type="body" idx="1"/>
          </p:nvPr>
        </p:nvSpPr>
        <p:spPr>
          <a:xfrm>
            <a:off x="762000" y="1905000"/>
            <a:ext cx="7924800" cy="4648200"/>
          </a:xfrm>
        </p:spPr>
        <p:txBody>
          <a:bodyPr/>
          <a:lstStyle/>
          <a:p>
            <a:pPr algn="r" rtl="1"/>
            <a:r>
              <a:rPr lang="ar-SA" sz="2800" b="1" dirty="0">
                <a:cs typeface="+mj-cs"/>
              </a:rPr>
              <a:t>بعد دراسة هذا الفصل ينبغي أن يكون الطالب ملماً بالموضوعات التالية:</a:t>
            </a:r>
            <a:endParaRPr lang="en-US" sz="2800" dirty="0">
              <a:cs typeface="+mj-cs"/>
            </a:endParaRPr>
          </a:p>
          <a:p>
            <a:pPr lvl="1" algn="r" rtl="1">
              <a:buFont typeface="Arial" pitchFamily="34" charset="0"/>
              <a:buChar char="•"/>
            </a:pPr>
            <a:r>
              <a:rPr lang="ar-EG" sz="2500" b="1" dirty="0">
                <a:solidFill>
                  <a:schemeClr val="tx1"/>
                </a:solidFill>
              </a:rPr>
              <a:t> </a:t>
            </a:r>
            <a:r>
              <a:rPr lang="ar-SA" sz="2500" b="1" dirty="0">
                <a:solidFill>
                  <a:schemeClr val="tx1"/>
                </a:solidFill>
              </a:rPr>
              <a:t>مفهوم الدورة المحاسبية والإطار العام لمراحلها</a:t>
            </a:r>
          </a:p>
          <a:p>
            <a:pPr lvl="1" algn="r" rtl="1">
              <a:buFont typeface="Arial" pitchFamily="34" charset="0"/>
              <a:buChar char="•"/>
            </a:pPr>
            <a:r>
              <a:rPr lang="ar-SA" sz="2500" b="1" dirty="0">
                <a:solidFill>
                  <a:schemeClr val="tx1"/>
                </a:solidFill>
              </a:rPr>
              <a:t>مداخل تحليل العمليات المالية</a:t>
            </a:r>
          </a:p>
          <a:p>
            <a:pPr lvl="1" algn="r" rtl="1">
              <a:buFont typeface="Arial" pitchFamily="34" charset="0"/>
              <a:buChar char="•"/>
            </a:pPr>
            <a:r>
              <a:rPr lang="ar-SA" sz="2500" b="1" dirty="0">
                <a:solidFill>
                  <a:srgbClr val="FF0000"/>
                </a:solidFill>
              </a:rPr>
              <a:t>كيفية تسجيل العمليات المالية في دفتر اليومية</a:t>
            </a:r>
          </a:p>
          <a:p>
            <a:pPr lvl="1" algn="r" rtl="1">
              <a:buFont typeface="Arial" pitchFamily="34" charset="0"/>
              <a:buChar char="•"/>
            </a:pPr>
            <a:r>
              <a:rPr lang="ar-SA" sz="2500" b="1" dirty="0">
                <a:solidFill>
                  <a:srgbClr val="FF0000"/>
                </a:solidFill>
              </a:rPr>
              <a:t>كيفية ترحيل العمليات المالية إلى دفتر الأستاذ </a:t>
            </a:r>
          </a:p>
          <a:p>
            <a:pPr lvl="1" algn="r" rtl="1">
              <a:buFont typeface="Arial" pitchFamily="34" charset="0"/>
              <a:buChar char="•"/>
            </a:pPr>
            <a:r>
              <a:rPr lang="ar-SA" sz="2500" b="1" dirty="0">
                <a:solidFill>
                  <a:schemeClr val="tx1"/>
                </a:solidFill>
              </a:rPr>
              <a:t>إعداد ميزان المراجعة</a:t>
            </a:r>
          </a:p>
          <a:p>
            <a:pPr lvl="1" algn="r" rtl="1">
              <a:buFont typeface="Arial" pitchFamily="34" charset="0"/>
              <a:buChar char="•"/>
            </a:pPr>
            <a:r>
              <a:rPr lang="ar-SA" sz="2500" b="1" dirty="0">
                <a:solidFill>
                  <a:schemeClr val="tx1"/>
                </a:solidFill>
              </a:rPr>
              <a:t>أنواع الأخطاء المحاسبية وطرق تصحيح هذه الأخطاء</a:t>
            </a:r>
          </a:p>
          <a:p>
            <a:pPr algn="r" rtl="1"/>
            <a:endParaRPr lang="ar-EG" sz="2800" dirty="0">
              <a:solidFill>
                <a:srgbClr val="FF0000"/>
              </a:solidFill>
            </a:endParaRPr>
          </a:p>
        </p:txBody>
      </p:sp>
      <p:sp>
        <p:nvSpPr>
          <p:cNvPr id="8" name="Slide Number Placeholder 7"/>
          <p:cNvSpPr>
            <a:spLocks noGrp="1"/>
          </p:cNvSpPr>
          <p:nvPr>
            <p:ph type="sldNum" sz="quarter" idx="11"/>
          </p:nvPr>
        </p:nvSpPr>
        <p:spPr/>
        <p:txBody>
          <a:bodyPr/>
          <a:lstStyle/>
          <a:p>
            <a:r>
              <a:rPr lang="ar-EG" sz="1800" dirty="0"/>
              <a:t>2</a:t>
            </a:r>
            <a:endParaRPr 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073946604"/>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t>4/2</a:t>
            </a:r>
            <a:r>
              <a:rPr lang="ar-SA" sz="3600" b="1" dirty="0"/>
              <a:t>الترحيل إلى دفترالأستاذ</a:t>
            </a:r>
            <a:endParaRPr lang="en-US" sz="3600" dirty="0"/>
          </a:p>
        </p:txBody>
      </p:sp>
      <p:sp>
        <p:nvSpPr>
          <p:cNvPr id="6" name="Slide Number Placeholder 5"/>
          <p:cNvSpPr>
            <a:spLocks noGrp="1"/>
          </p:cNvSpPr>
          <p:nvPr>
            <p:ph type="sldNum" sz="quarter" idx="11"/>
          </p:nvPr>
        </p:nvSpPr>
        <p:spPr/>
        <p:txBody>
          <a:bodyPr/>
          <a:lstStyle/>
          <a:p>
            <a:r>
              <a:rPr lang="ar-EG" sz="1800" dirty="0"/>
              <a:t>20</a:t>
            </a:r>
            <a:endParaRPr lang="en-US" dirty="0"/>
          </a:p>
        </p:txBody>
      </p:sp>
    </p:spTree>
    <p:extLst>
      <p:ext uri="{BB962C8B-B14F-4D97-AF65-F5344CB8AC3E}">
        <p14:creationId xmlns:p14="http://schemas.microsoft.com/office/powerpoint/2010/main" val="2154439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470065128"/>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t>4/2</a:t>
            </a:r>
            <a:r>
              <a:rPr lang="ar-SA" sz="3600" b="1" dirty="0"/>
              <a:t>الترحيل إلى دفترالأستاذ</a:t>
            </a:r>
            <a:endParaRPr lang="en-US" sz="3600" dirty="0"/>
          </a:p>
        </p:txBody>
      </p:sp>
      <p:sp>
        <p:nvSpPr>
          <p:cNvPr id="6" name="Slide Number Placeholder 5"/>
          <p:cNvSpPr>
            <a:spLocks noGrp="1"/>
          </p:cNvSpPr>
          <p:nvPr>
            <p:ph type="sldNum" sz="quarter" idx="11"/>
          </p:nvPr>
        </p:nvSpPr>
        <p:spPr/>
        <p:txBody>
          <a:bodyPr/>
          <a:lstStyle/>
          <a:p>
            <a:r>
              <a:rPr lang="ar-EG" sz="1800" dirty="0"/>
              <a:t>21</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240443759"/>
              </p:ext>
            </p:extLst>
          </p:nvPr>
        </p:nvGraphicFramePr>
        <p:xfrm>
          <a:off x="683568" y="3212976"/>
          <a:ext cx="7920880" cy="1465605"/>
        </p:xfrm>
        <a:graphic>
          <a:graphicData uri="http://schemas.openxmlformats.org/drawingml/2006/table">
            <a:tbl>
              <a:tblPr rtl="1" firstRow="1" bandRow="1">
                <a:tableStyleId>{5C22544A-7EE6-4342-B048-85BDC9FD1C3A}</a:tableStyleId>
              </a:tblPr>
              <a:tblGrid>
                <a:gridCol w="1320146">
                  <a:extLst>
                    <a:ext uri="{9D8B030D-6E8A-4147-A177-3AD203B41FA5}">
                      <a16:colId xmlns:a16="http://schemas.microsoft.com/office/drawing/2014/main" val="20000"/>
                    </a:ext>
                  </a:extLst>
                </a:gridCol>
                <a:gridCol w="1203606">
                  <a:extLst>
                    <a:ext uri="{9D8B030D-6E8A-4147-A177-3AD203B41FA5}">
                      <a16:colId xmlns:a16="http://schemas.microsoft.com/office/drawing/2014/main" val="20001"/>
                    </a:ext>
                  </a:extLst>
                </a:gridCol>
                <a:gridCol w="2002482">
                  <a:extLst>
                    <a:ext uri="{9D8B030D-6E8A-4147-A177-3AD203B41FA5}">
                      <a16:colId xmlns:a16="http://schemas.microsoft.com/office/drawing/2014/main" val="20002"/>
                    </a:ext>
                  </a:extLst>
                </a:gridCol>
                <a:gridCol w="1105825">
                  <a:extLst>
                    <a:ext uri="{9D8B030D-6E8A-4147-A177-3AD203B41FA5}">
                      <a16:colId xmlns:a16="http://schemas.microsoft.com/office/drawing/2014/main" val="20003"/>
                    </a:ext>
                  </a:extLst>
                </a:gridCol>
                <a:gridCol w="968675">
                  <a:extLst>
                    <a:ext uri="{9D8B030D-6E8A-4147-A177-3AD203B41FA5}">
                      <a16:colId xmlns:a16="http://schemas.microsoft.com/office/drawing/2014/main" val="20004"/>
                    </a:ext>
                  </a:extLst>
                </a:gridCol>
                <a:gridCol w="1320146">
                  <a:extLst>
                    <a:ext uri="{9D8B030D-6E8A-4147-A177-3AD203B41FA5}">
                      <a16:colId xmlns:a16="http://schemas.microsoft.com/office/drawing/2014/main" val="20005"/>
                    </a:ext>
                  </a:extLst>
                </a:gridCol>
              </a:tblGrid>
              <a:tr h="624357">
                <a:tc>
                  <a:txBody>
                    <a:bodyPr/>
                    <a:lstStyle/>
                    <a:p>
                      <a:pPr algn="ctr" rtl="1">
                        <a:lnSpc>
                          <a:spcPct val="115000"/>
                        </a:lnSpc>
                        <a:spcAft>
                          <a:spcPts val="0"/>
                        </a:spcAft>
                      </a:pPr>
                      <a:r>
                        <a:rPr lang="ar-SA" sz="2400" b="1" dirty="0">
                          <a:solidFill>
                            <a:sysClr val="windowText" lastClr="000000"/>
                          </a:solidFill>
                          <a:effectLst/>
                          <a:latin typeface="Times New Roman"/>
                          <a:ea typeface="Times New Roman"/>
                          <a:cs typeface="Simplified Arabic"/>
                        </a:rPr>
                        <a:t>التاريخ</a:t>
                      </a:r>
                      <a:endParaRPr lang="en-US" sz="2400" b="1" dirty="0">
                        <a:solidFill>
                          <a:sysClr val="windowText" lastClr="000000"/>
                        </a:solidFill>
                        <a:effectLst/>
                        <a:latin typeface="Times New Roman"/>
                        <a:ea typeface="Times New Roman"/>
                        <a:cs typeface="Arial"/>
                      </a:endParaRPr>
                    </a:p>
                  </a:txBody>
                  <a:tcPr marL="68580" marR="68580" marT="0" marB="0" anchor="ctr">
                    <a:solidFill>
                      <a:schemeClr val="tx2">
                        <a:lumMod val="20000"/>
                        <a:lumOff val="80000"/>
                      </a:schemeClr>
                    </a:solidFill>
                  </a:tcPr>
                </a:tc>
                <a:tc>
                  <a:txBody>
                    <a:bodyPr/>
                    <a:lstStyle/>
                    <a:p>
                      <a:pPr algn="ctr" rtl="1">
                        <a:lnSpc>
                          <a:spcPct val="115000"/>
                        </a:lnSpc>
                        <a:spcAft>
                          <a:spcPts val="0"/>
                        </a:spcAft>
                      </a:pPr>
                      <a:r>
                        <a:rPr lang="ar-SA" sz="2400" b="1" dirty="0">
                          <a:solidFill>
                            <a:sysClr val="windowText" lastClr="000000"/>
                          </a:solidFill>
                          <a:effectLst/>
                          <a:latin typeface="Times New Roman"/>
                          <a:ea typeface="Times New Roman"/>
                          <a:cs typeface="Simplified Arabic"/>
                        </a:rPr>
                        <a:t>البيـــــــــــان</a:t>
                      </a:r>
                      <a:endParaRPr lang="en-US" sz="2400" b="1" dirty="0">
                        <a:solidFill>
                          <a:sysClr val="windowText" lastClr="000000"/>
                        </a:solidFill>
                        <a:effectLst/>
                        <a:latin typeface="Times New Roman"/>
                        <a:ea typeface="Times New Roman"/>
                        <a:cs typeface="Arial"/>
                      </a:endParaRPr>
                    </a:p>
                  </a:txBody>
                  <a:tcPr marL="68580" marR="68580" marT="0" marB="0" anchor="ctr">
                    <a:solidFill>
                      <a:schemeClr val="tx2">
                        <a:lumMod val="20000"/>
                        <a:lumOff val="80000"/>
                      </a:schemeClr>
                    </a:solidFill>
                  </a:tcPr>
                </a:tc>
                <a:tc>
                  <a:txBody>
                    <a:bodyPr/>
                    <a:lstStyle/>
                    <a:p>
                      <a:pPr algn="ctr" rtl="1">
                        <a:lnSpc>
                          <a:spcPct val="115000"/>
                        </a:lnSpc>
                        <a:spcAft>
                          <a:spcPts val="0"/>
                        </a:spcAft>
                      </a:pPr>
                      <a:r>
                        <a:rPr lang="ar-SA" sz="2400" b="1">
                          <a:solidFill>
                            <a:sysClr val="windowText" lastClr="000000"/>
                          </a:solidFill>
                          <a:effectLst/>
                          <a:latin typeface="Times New Roman"/>
                          <a:ea typeface="Times New Roman"/>
                          <a:cs typeface="Simplified Arabic"/>
                        </a:rPr>
                        <a:t>رقم صفحة اليومية</a:t>
                      </a:r>
                      <a:endParaRPr lang="en-US" sz="2400" b="1">
                        <a:solidFill>
                          <a:sysClr val="windowText" lastClr="000000"/>
                        </a:solidFill>
                        <a:effectLst/>
                        <a:latin typeface="Times New Roman"/>
                        <a:ea typeface="Times New Roman"/>
                        <a:cs typeface="Arial"/>
                      </a:endParaRPr>
                    </a:p>
                  </a:txBody>
                  <a:tcPr marL="68580" marR="68580" marT="0" marB="0" anchor="ctr">
                    <a:solidFill>
                      <a:schemeClr val="tx2">
                        <a:lumMod val="20000"/>
                        <a:lumOff val="80000"/>
                      </a:schemeClr>
                    </a:solidFill>
                  </a:tcPr>
                </a:tc>
                <a:tc>
                  <a:txBody>
                    <a:bodyPr/>
                    <a:lstStyle/>
                    <a:p>
                      <a:pPr algn="ctr" rtl="1">
                        <a:lnSpc>
                          <a:spcPct val="115000"/>
                        </a:lnSpc>
                        <a:spcAft>
                          <a:spcPts val="0"/>
                        </a:spcAft>
                      </a:pPr>
                      <a:r>
                        <a:rPr lang="ar-SA" sz="2400" b="1">
                          <a:solidFill>
                            <a:sysClr val="windowText" lastClr="000000"/>
                          </a:solidFill>
                          <a:effectLst/>
                          <a:latin typeface="Times New Roman"/>
                          <a:ea typeface="Times New Roman"/>
                          <a:cs typeface="Simplified Arabic"/>
                        </a:rPr>
                        <a:t>مدين</a:t>
                      </a:r>
                      <a:endParaRPr lang="en-US" sz="2400" b="1">
                        <a:solidFill>
                          <a:sysClr val="windowText" lastClr="000000"/>
                        </a:solidFill>
                        <a:effectLst/>
                        <a:latin typeface="Times New Roman"/>
                        <a:ea typeface="Times New Roman"/>
                        <a:cs typeface="Arial"/>
                      </a:endParaRPr>
                    </a:p>
                  </a:txBody>
                  <a:tcPr marL="68580" marR="68580" marT="0" marB="0" anchor="ctr">
                    <a:solidFill>
                      <a:schemeClr val="tx2">
                        <a:lumMod val="20000"/>
                        <a:lumOff val="80000"/>
                      </a:schemeClr>
                    </a:solidFill>
                  </a:tcPr>
                </a:tc>
                <a:tc>
                  <a:txBody>
                    <a:bodyPr/>
                    <a:lstStyle/>
                    <a:p>
                      <a:pPr algn="ctr" rtl="1">
                        <a:lnSpc>
                          <a:spcPct val="115000"/>
                        </a:lnSpc>
                        <a:spcAft>
                          <a:spcPts val="0"/>
                        </a:spcAft>
                      </a:pPr>
                      <a:r>
                        <a:rPr lang="ar-SA" sz="2400" b="1">
                          <a:solidFill>
                            <a:sysClr val="windowText" lastClr="000000"/>
                          </a:solidFill>
                          <a:effectLst/>
                          <a:latin typeface="Times New Roman"/>
                          <a:ea typeface="Times New Roman"/>
                          <a:cs typeface="Simplified Arabic"/>
                        </a:rPr>
                        <a:t>دائن</a:t>
                      </a:r>
                      <a:endParaRPr lang="en-US" sz="2400" b="1">
                        <a:solidFill>
                          <a:sysClr val="windowText" lastClr="000000"/>
                        </a:solidFill>
                        <a:effectLst/>
                        <a:latin typeface="Times New Roman"/>
                        <a:ea typeface="Times New Roman"/>
                        <a:cs typeface="Arial"/>
                      </a:endParaRPr>
                    </a:p>
                  </a:txBody>
                  <a:tcPr marL="68580" marR="68580" marT="0" marB="0" anchor="ctr">
                    <a:solidFill>
                      <a:schemeClr val="tx2">
                        <a:lumMod val="20000"/>
                        <a:lumOff val="80000"/>
                      </a:schemeClr>
                    </a:solidFill>
                  </a:tcPr>
                </a:tc>
                <a:tc>
                  <a:txBody>
                    <a:bodyPr/>
                    <a:lstStyle/>
                    <a:p>
                      <a:pPr algn="ctr" rtl="1">
                        <a:lnSpc>
                          <a:spcPct val="115000"/>
                        </a:lnSpc>
                        <a:spcAft>
                          <a:spcPts val="0"/>
                        </a:spcAft>
                      </a:pPr>
                      <a:r>
                        <a:rPr lang="ar-SA" sz="2400" b="1" dirty="0">
                          <a:solidFill>
                            <a:sysClr val="windowText" lastClr="000000"/>
                          </a:solidFill>
                          <a:effectLst/>
                          <a:latin typeface="Times New Roman"/>
                          <a:ea typeface="Times New Roman"/>
                          <a:cs typeface="Simplified Arabic"/>
                        </a:rPr>
                        <a:t>رصيد</a:t>
                      </a:r>
                      <a:endParaRPr lang="en-US" sz="2400" b="1" dirty="0">
                        <a:solidFill>
                          <a:sysClr val="windowText" lastClr="000000"/>
                        </a:solidFill>
                        <a:effectLst/>
                        <a:latin typeface="Times New Roman"/>
                        <a:ea typeface="Times New Roman"/>
                        <a:cs typeface="Arial"/>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10000"/>
                  </a:ext>
                </a:extLst>
              </a:tr>
              <a:tr h="624357">
                <a:tc>
                  <a:txBody>
                    <a:bodyPr/>
                    <a:lstStyle/>
                    <a:p>
                      <a:pPr algn="ctr" rtl="1">
                        <a:lnSpc>
                          <a:spcPct val="115000"/>
                        </a:lnSpc>
                        <a:spcAft>
                          <a:spcPts val="0"/>
                        </a:spcAft>
                      </a:pPr>
                      <a:endParaRPr lang="en-US" sz="2400" b="1" dirty="0">
                        <a:solidFill>
                          <a:sysClr val="windowText" lastClr="000000"/>
                        </a:solidFill>
                        <a:effectLst/>
                        <a:latin typeface="Times New Roman"/>
                        <a:ea typeface="Times New Roman"/>
                        <a:cs typeface="Arial"/>
                      </a:endParaRPr>
                    </a:p>
                  </a:txBody>
                  <a:tcPr marL="68580" marR="68580" marT="0" marB="0" anchor="ctr">
                    <a:solidFill>
                      <a:schemeClr val="tx2">
                        <a:lumMod val="20000"/>
                        <a:lumOff val="80000"/>
                      </a:schemeClr>
                    </a:solidFill>
                  </a:tcPr>
                </a:tc>
                <a:tc>
                  <a:txBody>
                    <a:bodyPr/>
                    <a:lstStyle/>
                    <a:p>
                      <a:pPr algn="ctr" rtl="1">
                        <a:lnSpc>
                          <a:spcPct val="115000"/>
                        </a:lnSpc>
                        <a:spcAft>
                          <a:spcPts val="0"/>
                        </a:spcAft>
                      </a:pPr>
                      <a:endParaRPr lang="en-US" sz="2400" b="1" dirty="0">
                        <a:solidFill>
                          <a:sysClr val="windowText" lastClr="000000"/>
                        </a:solidFill>
                        <a:effectLst/>
                        <a:latin typeface="Times New Roman"/>
                        <a:ea typeface="Times New Roman"/>
                        <a:cs typeface="Arial"/>
                      </a:endParaRPr>
                    </a:p>
                  </a:txBody>
                  <a:tcPr marL="68580" marR="68580" marT="0" marB="0" anchor="ctr">
                    <a:solidFill>
                      <a:schemeClr val="tx2">
                        <a:lumMod val="20000"/>
                        <a:lumOff val="80000"/>
                      </a:schemeClr>
                    </a:solidFill>
                  </a:tcPr>
                </a:tc>
                <a:tc>
                  <a:txBody>
                    <a:bodyPr/>
                    <a:lstStyle/>
                    <a:p>
                      <a:pPr algn="ctr" rtl="1">
                        <a:lnSpc>
                          <a:spcPct val="115000"/>
                        </a:lnSpc>
                        <a:spcAft>
                          <a:spcPts val="0"/>
                        </a:spcAft>
                      </a:pPr>
                      <a:endParaRPr lang="en-US" sz="2400" b="1">
                        <a:solidFill>
                          <a:sysClr val="windowText" lastClr="000000"/>
                        </a:solidFill>
                        <a:effectLst/>
                        <a:latin typeface="Times New Roman"/>
                        <a:ea typeface="Times New Roman"/>
                        <a:cs typeface="Arial"/>
                      </a:endParaRPr>
                    </a:p>
                  </a:txBody>
                  <a:tcPr marL="68580" marR="68580" marT="0" marB="0" anchor="ctr">
                    <a:solidFill>
                      <a:schemeClr val="tx2">
                        <a:lumMod val="20000"/>
                        <a:lumOff val="80000"/>
                      </a:schemeClr>
                    </a:solidFill>
                  </a:tcPr>
                </a:tc>
                <a:tc>
                  <a:txBody>
                    <a:bodyPr/>
                    <a:lstStyle/>
                    <a:p>
                      <a:pPr algn="ctr" rtl="1">
                        <a:lnSpc>
                          <a:spcPct val="115000"/>
                        </a:lnSpc>
                        <a:spcAft>
                          <a:spcPts val="0"/>
                        </a:spcAft>
                      </a:pPr>
                      <a:endParaRPr lang="en-US" sz="2400" b="1">
                        <a:solidFill>
                          <a:sysClr val="windowText" lastClr="000000"/>
                        </a:solidFill>
                        <a:effectLst/>
                        <a:latin typeface="Times New Roman"/>
                        <a:ea typeface="Times New Roman"/>
                        <a:cs typeface="Arial"/>
                      </a:endParaRPr>
                    </a:p>
                  </a:txBody>
                  <a:tcPr marL="68580" marR="68580" marT="0" marB="0" anchor="ctr">
                    <a:solidFill>
                      <a:schemeClr val="tx2">
                        <a:lumMod val="20000"/>
                        <a:lumOff val="80000"/>
                      </a:schemeClr>
                    </a:solidFill>
                  </a:tcPr>
                </a:tc>
                <a:tc>
                  <a:txBody>
                    <a:bodyPr/>
                    <a:lstStyle/>
                    <a:p>
                      <a:pPr algn="ctr" rtl="1">
                        <a:lnSpc>
                          <a:spcPct val="115000"/>
                        </a:lnSpc>
                        <a:spcAft>
                          <a:spcPts val="0"/>
                        </a:spcAft>
                      </a:pPr>
                      <a:endParaRPr lang="en-US" sz="2400" b="1">
                        <a:solidFill>
                          <a:sysClr val="windowText" lastClr="000000"/>
                        </a:solidFill>
                        <a:effectLst/>
                        <a:latin typeface="Times New Roman"/>
                        <a:ea typeface="Times New Roman"/>
                        <a:cs typeface="Arial"/>
                      </a:endParaRPr>
                    </a:p>
                  </a:txBody>
                  <a:tcPr marL="68580" marR="68580" marT="0" marB="0" anchor="ctr">
                    <a:solidFill>
                      <a:schemeClr val="tx2">
                        <a:lumMod val="20000"/>
                        <a:lumOff val="80000"/>
                      </a:schemeClr>
                    </a:solidFill>
                  </a:tcPr>
                </a:tc>
                <a:tc>
                  <a:txBody>
                    <a:bodyPr/>
                    <a:lstStyle/>
                    <a:p>
                      <a:pPr algn="ctr" rtl="1">
                        <a:lnSpc>
                          <a:spcPct val="115000"/>
                        </a:lnSpc>
                        <a:spcAft>
                          <a:spcPts val="0"/>
                        </a:spcAft>
                      </a:pPr>
                      <a:endParaRPr lang="ar-EG" sz="2400" b="1" dirty="0">
                        <a:solidFill>
                          <a:sysClr val="windowText" lastClr="000000"/>
                        </a:solidFill>
                        <a:effectLst/>
                        <a:latin typeface="Times New Roman"/>
                        <a:ea typeface="Times New Roman"/>
                        <a:cs typeface="Arial"/>
                      </a:endParaRPr>
                    </a:p>
                    <a:p>
                      <a:pPr algn="ctr" rtl="1">
                        <a:lnSpc>
                          <a:spcPct val="115000"/>
                        </a:lnSpc>
                        <a:spcAft>
                          <a:spcPts val="0"/>
                        </a:spcAft>
                      </a:pPr>
                      <a:endParaRPr lang="en-US" sz="2400" b="1" dirty="0">
                        <a:solidFill>
                          <a:sysClr val="windowText" lastClr="000000"/>
                        </a:solidFill>
                        <a:effectLst/>
                        <a:latin typeface="Times New Roman"/>
                        <a:ea typeface="Times New Roman"/>
                        <a:cs typeface="Arial"/>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54439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024044806"/>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t>4/2</a:t>
            </a:r>
            <a:r>
              <a:rPr lang="ar-SA" sz="3600" b="1" dirty="0"/>
              <a:t>الترحيل إلى دفترالأستاذ</a:t>
            </a:r>
            <a:endParaRPr lang="en-US" sz="3600" dirty="0"/>
          </a:p>
        </p:txBody>
      </p:sp>
      <p:sp>
        <p:nvSpPr>
          <p:cNvPr id="6" name="Slide Number Placeholder 5"/>
          <p:cNvSpPr>
            <a:spLocks noGrp="1"/>
          </p:cNvSpPr>
          <p:nvPr>
            <p:ph type="sldNum" sz="quarter" idx="11"/>
          </p:nvPr>
        </p:nvSpPr>
        <p:spPr/>
        <p:txBody>
          <a:bodyPr/>
          <a:lstStyle/>
          <a:p>
            <a:r>
              <a:rPr lang="ar-EG" sz="1800" dirty="0"/>
              <a:t>22</a:t>
            </a:r>
            <a:endParaRPr lang="en-US" sz="1050" dirty="0"/>
          </a:p>
        </p:txBody>
      </p:sp>
      <p:graphicFrame>
        <p:nvGraphicFramePr>
          <p:cNvPr id="2" name="Table 1"/>
          <p:cNvGraphicFramePr>
            <a:graphicFrameLocks noGrp="1"/>
          </p:cNvGraphicFramePr>
          <p:nvPr>
            <p:extLst>
              <p:ext uri="{D42A27DB-BD31-4B8C-83A1-F6EECF244321}">
                <p14:modId xmlns:p14="http://schemas.microsoft.com/office/powerpoint/2010/main" val="2947199024"/>
              </p:ext>
            </p:extLst>
          </p:nvPr>
        </p:nvGraphicFramePr>
        <p:xfrm>
          <a:off x="755576" y="2060848"/>
          <a:ext cx="7704856" cy="3766016"/>
        </p:xfrm>
        <a:graphic>
          <a:graphicData uri="http://schemas.openxmlformats.org/drawingml/2006/table">
            <a:tbl>
              <a:tblPr rtl="1" firstRow="1" bandRow="1">
                <a:tableStyleId>{5C22544A-7EE6-4342-B048-85BDC9FD1C3A}</a:tableStyleId>
              </a:tblPr>
              <a:tblGrid>
                <a:gridCol w="1080062">
                  <a:extLst>
                    <a:ext uri="{9D8B030D-6E8A-4147-A177-3AD203B41FA5}">
                      <a16:colId xmlns:a16="http://schemas.microsoft.com/office/drawing/2014/main" val="20000"/>
                    </a:ext>
                  </a:extLst>
                </a:gridCol>
                <a:gridCol w="2038358">
                  <a:extLst>
                    <a:ext uri="{9D8B030D-6E8A-4147-A177-3AD203B41FA5}">
                      <a16:colId xmlns:a16="http://schemas.microsoft.com/office/drawing/2014/main" val="20001"/>
                    </a:ext>
                  </a:extLst>
                </a:gridCol>
                <a:gridCol w="1049288">
                  <a:extLst>
                    <a:ext uri="{9D8B030D-6E8A-4147-A177-3AD203B41FA5}">
                      <a16:colId xmlns:a16="http://schemas.microsoft.com/office/drawing/2014/main" val="20002"/>
                    </a:ext>
                  </a:extLst>
                </a:gridCol>
                <a:gridCol w="1167780">
                  <a:extLst>
                    <a:ext uri="{9D8B030D-6E8A-4147-A177-3AD203B41FA5}">
                      <a16:colId xmlns:a16="http://schemas.microsoft.com/office/drawing/2014/main" val="20003"/>
                    </a:ext>
                  </a:extLst>
                </a:gridCol>
                <a:gridCol w="1091580">
                  <a:extLst>
                    <a:ext uri="{9D8B030D-6E8A-4147-A177-3AD203B41FA5}">
                      <a16:colId xmlns:a16="http://schemas.microsoft.com/office/drawing/2014/main" val="20004"/>
                    </a:ext>
                  </a:extLst>
                </a:gridCol>
                <a:gridCol w="1277788">
                  <a:extLst>
                    <a:ext uri="{9D8B030D-6E8A-4147-A177-3AD203B41FA5}">
                      <a16:colId xmlns:a16="http://schemas.microsoft.com/office/drawing/2014/main" val="20005"/>
                    </a:ext>
                  </a:extLst>
                </a:gridCol>
              </a:tblGrid>
              <a:tr h="370840">
                <a:tc gridSpan="6">
                  <a:txBody>
                    <a:bodyPr/>
                    <a:lstStyle/>
                    <a:p>
                      <a:pPr algn="ctr" rtl="1"/>
                      <a:r>
                        <a:rPr lang="ar-EG" sz="2400" b="1" dirty="0">
                          <a:solidFill>
                            <a:sysClr val="windowText" lastClr="000000"/>
                          </a:solidFill>
                        </a:rPr>
                        <a:t>حـ/ البنك</a:t>
                      </a:r>
                    </a:p>
                  </a:txBody>
                  <a:tcPr>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tc hMerge="1">
                  <a:txBody>
                    <a:bodyPr/>
                    <a:lstStyle/>
                    <a:p>
                      <a:pPr rtl="1"/>
                      <a:endParaRPr lang="ar-EG"/>
                    </a:p>
                  </a:txBody>
                  <a:tcPr>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rtl="1">
                        <a:lnSpc>
                          <a:spcPct val="115000"/>
                        </a:lnSpc>
                        <a:spcAft>
                          <a:spcPts val="0"/>
                        </a:spcAft>
                      </a:pPr>
                      <a:r>
                        <a:rPr lang="ar-SA" sz="1800" b="1">
                          <a:effectLst/>
                          <a:latin typeface="Times New Roman"/>
                          <a:ea typeface="Times New Roman"/>
                          <a:cs typeface="Simplified Arabic"/>
                        </a:rPr>
                        <a:t>التاريخ</a:t>
                      </a:r>
                      <a:endParaRPr lang="en-US" sz="1600" b="1">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1800" b="1">
                          <a:effectLst/>
                          <a:latin typeface="Times New Roman"/>
                          <a:ea typeface="Times New Roman"/>
                          <a:cs typeface="Simplified Arabic"/>
                        </a:rPr>
                        <a:t>البيـــــــــان</a:t>
                      </a:r>
                      <a:endParaRPr lang="en-US" sz="1600" b="1">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1800" b="1">
                          <a:effectLst/>
                          <a:latin typeface="Times New Roman"/>
                          <a:ea typeface="Times New Roman"/>
                          <a:cs typeface="Simplified Arabic"/>
                        </a:rPr>
                        <a:t>رقم صفحة اليومية</a:t>
                      </a:r>
                      <a:endParaRPr lang="en-US" sz="1600" b="1">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1800" b="1" dirty="0">
                          <a:effectLst/>
                          <a:latin typeface="Times New Roman"/>
                          <a:ea typeface="Times New Roman"/>
                          <a:cs typeface="Simplified Arabic"/>
                        </a:rPr>
                        <a:t>مدين</a:t>
                      </a:r>
                      <a:endParaRPr lang="en-US" sz="1600" b="1" dirty="0">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1800" b="1">
                          <a:effectLst/>
                          <a:latin typeface="Times New Roman"/>
                          <a:ea typeface="Times New Roman"/>
                          <a:cs typeface="Simplified Arabic"/>
                        </a:rPr>
                        <a:t>دائن</a:t>
                      </a:r>
                      <a:endParaRPr lang="en-US" sz="1600" b="1">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1800" b="1" dirty="0">
                          <a:effectLst/>
                          <a:latin typeface="Times New Roman"/>
                          <a:ea typeface="Times New Roman"/>
                          <a:cs typeface="Simplified Arabic"/>
                        </a:rPr>
                        <a:t>رصيد</a:t>
                      </a:r>
                      <a:endParaRPr lang="en-US" sz="1600" b="1" dirty="0">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rtl="1">
                        <a:lnSpc>
                          <a:spcPct val="115000"/>
                        </a:lnSpc>
                        <a:spcAft>
                          <a:spcPts val="0"/>
                        </a:spcAft>
                      </a:pPr>
                      <a:r>
                        <a:rPr lang="ar-EG" sz="2000" b="1" dirty="0">
                          <a:effectLst/>
                          <a:latin typeface="Times New Roman"/>
                          <a:ea typeface="Times New Roman"/>
                          <a:cs typeface="Simplified Arabic"/>
                        </a:rPr>
                        <a:t>4/1</a:t>
                      </a:r>
                      <a:endParaRPr lang="en-US" sz="1800" b="1" dirty="0">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000" b="1">
                          <a:effectLst/>
                          <a:latin typeface="Times New Roman"/>
                          <a:ea typeface="Times New Roman"/>
                          <a:cs typeface="Simplified Arabic"/>
                        </a:rPr>
                        <a:t>بداية أعمال المنشأة</a:t>
                      </a:r>
                      <a:endParaRPr lang="en-US" sz="1800" b="1">
                        <a:effectLst/>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0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000" b="1">
                          <a:effectLst/>
                          <a:latin typeface="Times New Roman"/>
                          <a:ea typeface="Times New Roman"/>
                          <a:cs typeface="Simplified Arabic"/>
                        </a:rPr>
                        <a:t>300000</a:t>
                      </a:r>
                      <a:endParaRPr lang="en-US" sz="1800" b="1">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000" b="1">
                          <a:effectLst/>
                          <a:latin typeface="Times New Roman"/>
                          <a:ea typeface="Times New Roman"/>
                          <a:cs typeface="Simplified Arabic"/>
                        </a:rPr>
                        <a:t>300000</a:t>
                      </a:r>
                      <a:endParaRPr lang="en-US" sz="1800" b="1">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pPr algn="ctr" rtl="1">
                        <a:lnSpc>
                          <a:spcPct val="115000"/>
                        </a:lnSpc>
                        <a:spcAft>
                          <a:spcPts val="0"/>
                        </a:spcAft>
                      </a:pPr>
                      <a:r>
                        <a:rPr lang="ar-SA" sz="2000" b="1" dirty="0">
                          <a:effectLst/>
                          <a:latin typeface="Times New Roman"/>
                          <a:ea typeface="Times New Roman"/>
                          <a:cs typeface="Simplified Arabic"/>
                        </a:rPr>
                        <a:t>4/4</a:t>
                      </a:r>
                      <a:endParaRPr lang="en-US" sz="1800" b="1" dirty="0">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شراء أثاث وتركيبات</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20000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280000</a:t>
                      </a:r>
                      <a:endParaRPr lang="en-US" sz="1800" b="1">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3"/>
                  </a:ext>
                </a:extLst>
              </a:tr>
              <a:tr h="370840">
                <a:tc>
                  <a:txBody>
                    <a:bodyPr/>
                    <a:lstStyle/>
                    <a:p>
                      <a:pPr algn="ctr" rtl="1">
                        <a:lnSpc>
                          <a:spcPct val="115000"/>
                        </a:lnSpc>
                        <a:spcAft>
                          <a:spcPts val="0"/>
                        </a:spcAft>
                      </a:pPr>
                      <a:r>
                        <a:rPr lang="ar-EG" sz="2000" b="1" dirty="0">
                          <a:effectLst/>
                          <a:latin typeface="Times New Roman"/>
                          <a:ea typeface="Times New Roman"/>
                          <a:cs typeface="Simplified Arabic"/>
                        </a:rPr>
                        <a:t>4/5</a:t>
                      </a:r>
                      <a:endParaRPr lang="en-US" sz="1800" b="1" dirty="0">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شراء سيارات</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50000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230000</a:t>
                      </a:r>
                      <a:endParaRPr lang="en-US" sz="1800" b="1">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4"/>
                  </a:ext>
                </a:extLst>
              </a:tr>
              <a:tr h="370840">
                <a:tc>
                  <a:txBody>
                    <a:bodyPr/>
                    <a:lstStyle/>
                    <a:p>
                      <a:pPr algn="ctr" rtl="1">
                        <a:lnSpc>
                          <a:spcPct val="115000"/>
                        </a:lnSpc>
                        <a:spcAft>
                          <a:spcPts val="0"/>
                        </a:spcAft>
                      </a:pPr>
                      <a:r>
                        <a:rPr lang="ar-EG" sz="2000" b="1" dirty="0">
                          <a:effectLst/>
                          <a:latin typeface="Times New Roman"/>
                          <a:ea typeface="Times New Roman"/>
                          <a:cs typeface="Simplified Arabic"/>
                        </a:rPr>
                        <a:t>4/8</a:t>
                      </a:r>
                      <a:endParaRPr lang="en-US" sz="1800" b="1" dirty="0">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تحويلات إلى الخزينة</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80000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150000</a:t>
                      </a:r>
                      <a:endParaRPr lang="en-US" sz="1800" b="1">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5"/>
                  </a:ext>
                </a:extLst>
              </a:tr>
              <a:tr h="452840">
                <a:tc>
                  <a:txBody>
                    <a:bodyPr/>
                    <a:lstStyle/>
                    <a:p>
                      <a:pPr algn="ctr" rtl="1">
                        <a:lnSpc>
                          <a:spcPct val="115000"/>
                        </a:lnSpc>
                        <a:spcAft>
                          <a:spcPts val="0"/>
                        </a:spcAft>
                      </a:pPr>
                      <a:r>
                        <a:rPr lang="ar-EG" sz="2000" b="1" dirty="0">
                          <a:effectLst/>
                          <a:latin typeface="Times New Roman"/>
                          <a:ea typeface="Times New Roman"/>
                          <a:cs typeface="Simplified Arabic"/>
                        </a:rPr>
                        <a:t>4/14</a:t>
                      </a:r>
                      <a:endParaRPr lang="en-US" sz="1800" b="1" dirty="0">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بيع بضاعة</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effectLst/>
                          <a:latin typeface="Times New Roman"/>
                          <a:ea typeface="Times New Roman"/>
                          <a:cs typeface="Simplified Arabic"/>
                        </a:rPr>
                        <a:t>5000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155000</a:t>
                      </a:r>
                      <a:endParaRPr lang="en-US" sz="1800" b="1">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6"/>
                  </a:ext>
                </a:extLst>
              </a:tr>
              <a:tr h="370840">
                <a:tc>
                  <a:txBody>
                    <a:bodyPr/>
                    <a:lstStyle/>
                    <a:p>
                      <a:pPr algn="ctr" rtl="1">
                        <a:lnSpc>
                          <a:spcPct val="115000"/>
                        </a:lnSpc>
                        <a:spcAft>
                          <a:spcPts val="0"/>
                        </a:spcAft>
                      </a:pPr>
                      <a:r>
                        <a:rPr lang="ar-EG" sz="2000" b="1" dirty="0">
                          <a:effectLst/>
                          <a:latin typeface="Times New Roman"/>
                          <a:ea typeface="Times New Roman"/>
                          <a:cs typeface="Simplified Arabic"/>
                        </a:rPr>
                        <a:t>4/20</a:t>
                      </a:r>
                      <a:endParaRPr lang="en-US" sz="1800" b="1" dirty="0">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سداد للموردين</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15000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140000</a:t>
                      </a:r>
                      <a:endParaRPr lang="en-US" sz="1800" b="1">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7"/>
                  </a:ext>
                </a:extLst>
              </a:tr>
              <a:tr h="370840">
                <a:tc>
                  <a:txBody>
                    <a:bodyPr/>
                    <a:lstStyle/>
                    <a:p>
                      <a:pPr algn="ctr" rtl="1">
                        <a:lnSpc>
                          <a:spcPct val="115000"/>
                        </a:lnSpc>
                        <a:spcAft>
                          <a:spcPts val="0"/>
                        </a:spcAft>
                      </a:pPr>
                      <a:r>
                        <a:rPr lang="ar-EG" sz="2000" b="1" dirty="0">
                          <a:effectLst/>
                          <a:latin typeface="Times New Roman"/>
                          <a:ea typeface="Times New Roman"/>
                          <a:cs typeface="Simplified Arabic"/>
                        </a:rPr>
                        <a:t>4/28</a:t>
                      </a:r>
                      <a:endParaRPr lang="en-US" sz="1800" b="1" dirty="0">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dirty="0">
                          <a:effectLst/>
                          <a:latin typeface="Times New Roman"/>
                          <a:ea typeface="Times New Roman"/>
                          <a:cs typeface="Simplified Arabic"/>
                        </a:rPr>
                        <a:t>سداد المرتبات</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dirty="0">
                          <a:effectLst/>
                          <a:latin typeface="Times New Roman"/>
                          <a:ea typeface="Times New Roman"/>
                          <a:cs typeface="Simplified Arabic"/>
                        </a:rPr>
                        <a:t>12000</a:t>
                      </a:r>
                      <a:endParaRPr lang="en-US" sz="1800" b="1" dirty="0">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dirty="0">
                          <a:effectLst/>
                          <a:latin typeface="Times New Roman"/>
                          <a:ea typeface="Times New Roman"/>
                          <a:cs typeface="Simplified Arabic"/>
                        </a:rPr>
                        <a:t>128000</a:t>
                      </a:r>
                      <a:endParaRPr lang="en-US" sz="1800" b="1" dirty="0">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154439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204622184"/>
              </p:ext>
            </p:extLst>
          </p:nvPr>
        </p:nvGraphicFramePr>
        <p:xfrm>
          <a:off x="457200" y="1412776"/>
          <a:ext cx="8382000" cy="48927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548680"/>
            <a:ext cx="8229600" cy="1008112"/>
          </a:xfrm>
        </p:spPr>
        <p:txBody>
          <a:bodyPr/>
          <a:lstStyle/>
          <a:p>
            <a:pPr algn="r" rtl="1"/>
            <a:r>
              <a:rPr lang="ar-EG" sz="3600" b="1" dirty="0"/>
              <a:t>4/2</a:t>
            </a:r>
            <a:r>
              <a:rPr lang="ar-SA" sz="3600" b="1" dirty="0"/>
              <a:t>الترحيل إلى دفترالأستاذ</a:t>
            </a:r>
            <a:endParaRPr lang="en-US" sz="3600" dirty="0"/>
          </a:p>
        </p:txBody>
      </p:sp>
      <p:sp>
        <p:nvSpPr>
          <p:cNvPr id="6" name="Slide Number Placeholder 5"/>
          <p:cNvSpPr>
            <a:spLocks noGrp="1"/>
          </p:cNvSpPr>
          <p:nvPr>
            <p:ph type="sldNum" sz="quarter" idx="11"/>
          </p:nvPr>
        </p:nvSpPr>
        <p:spPr/>
        <p:txBody>
          <a:bodyPr/>
          <a:lstStyle/>
          <a:p>
            <a:r>
              <a:rPr lang="ar-EG" sz="1800" dirty="0"/>
              <a:t>23</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4224753311"/>
              </p:ext>
            </p:extLst>
          </p:nvPr>
        </p:nvGraphicFramePr>
        <p:xfrm>
          <a:off x="755575" y="2060848"/>
          <a:ext cx="7776866" cy="4093032"/>
        </p:xfrm>
        <a:graphic>
          <a:graphicData uri="http://schemas.openxmlformats.org/drawingml/2006/table">
            <a:tbl>
              <a:tblPr rtl="1" firstRow="1" bandRow="1">
                <a:tableStyleId>{5C22544A-7EE6-4342-B048-85BDC9FD1C3A}</a:tableStyleId>
              </a:tblPr>
              <a:tblGrid>
                <a:gridCol w="1555373">
                  <a:extLst>
                    <a:ext uri="{9D8B030D-6E8A-4147-A177-3AD203B41FA5}">
                      <a16:colId xmlns:a16="http://schemas.microsoft.com/office/drawing/2014/main" val="20000"/>
                    </a:ext>
                  </a:extLst>
                </a:gridCol>
                <a:gridCol w="1956624">
                  <a:extLst>
                    <a:ext uri="{9D8B030D-6E8A-4147-A177-3AD203B41FA5}">
                      <a16:colId xmlns:a16="http://schemas.microsoft.com/office/drawing/2014/main" val="20001"/>
                    </a:ext>
                  </a:extLst>
                </a:gridCol>
                <a:gridCol w="1091580">
                  <a:extLst>
                    <a:ext uri="{9D8B030D-6E8A-4147-A177-3AD203B41FA5}">
                      <a16:colId xmlns:a16="http://schemas.microsoft.com/office/drawing/2014/main" val="20002"/>
                    </a:ext>
                  </a:extLst>
                </a:gridCol>
                <a:gridCol w="1294656">
                  <a:extLst>
                    <a:ext uri="{9D8B030D-6E8A-4147-A177-3AD203B41FA5}">
                      <a16:colId xmlns:a16="http://schemas.microsoft.com/office/drawing/2014/main" val="20003"/>
                    </a:ext>
                  </a:extLst>
                </a:gridCol>
                <a:gridCol w="1011188">
                  <a:extLst>
                    <a:ext uri="{9D8B030D-6E8A-4147-A177-3AD203B41FA5}">
                      <a16:colId xmlns:a16="http://schemas.microsoft.com/office/drawing/2014/main" val="20004"/>
                    </a:ext>
                  </a:extLst>
                </a:gridCol>
                <a:gridCol w="867445">
                  <a:extLst>
                    <a:ext uri="{9D8B030D-6E8A-4147-A177-3AD203B41FA5}">
                      <a16:colId xmlns:a16="http://schemas.microsoft.com/office/drawing/2014/main" val="20005"/>
                    </a:ext>
                  </a:extLst>
                </a:gridCol>
              </a:tblGrid>
              <a:tr h="370840">
                <a:tc gridSpan="6">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2000" b="1" kern="1200" dirty="0">
                          <a:solidFill>
                            <a:sysClr val="windowText" lastClr="000000"/>
                          </a:solidFill>
                          <a:effectLst/>
                          <a:latin typeface="+mn-lt"/>
                          <a:ea typeface="+mn-ea"/>
                          <a:cs typeface="+mn-cs"/>
                        </a:rPr>
                        <a:t>حـ/ الخزينة</a:t>
                      </a:r>
                      <a:endParaRPr kumimoji="0" lang="en-US" sz="2000" b="1" kern="1200" dirty="0">
                        <a:solidFill>
                          <a:sysClr val="windowText" lastClr="000000"/>
                        </a:solidFill>
                        <a:effectLst/>
                        <a:latin typeface="+mn-lt"/>
                        <a:ea typeface="+mn-ea"/>
                        <a:cs typeface="+mn-cs"/>
                      </a:endParaRPr>
                    </a:p>
                  </a:txBody>
                  <a:tcPr>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rtl="1"/>
                      <a:endParaRPr lang="ar-EG"/>
                    </a:p>
                  </a:txBody>
                  <a:tcPr>
                    <a:solidFill>
                      <a:schemeClr val="tx2">
                        <a:lumMod val="20000"/>
                        <a:lumOff val="80000"/>
                      </a:schemeClr>
                    </a:solidFill>
                  </a:tcPr>
                </a:tc>
                <a:tc hMerge="1">
                  <a:txBody>
                    <a:bodyPr/>
                    <a:lstStyle/>
                    <a:p>
                      <a:pPr rtl="1"/>
                      <a:endParaRPr lang="ar-EG"/>
                    </a:p>
                  </a:txBody>
                  <a:tcPr>
                    <a:solidFill>
                      <a:schemeClr val="tx2">
                        <a:lumMod val="20000"/>
                        <a:lumOff val="80000"/>
                      </a:schemeClr>
                    </a:solidFill>
                  </a:tcPr>
                </a:tc>
                <a:tc hMerge="1">
                  <a:txBody>
                    <a:bodyPr/>
                    <a:lstStyle/>
                    <a:p>
                      <a:pPr rtl="1"/>
                      <a:endParaRPr lang="ar-EG"/>
                    </a:p>
                  </a:txBody>
                  <a:tcPr>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tc hMerge="1">
                  <a:txBody>
                    <a:bodyPr/>
                    <a:lstStyle/>
                    <a:p>
                      <a:pPr rtl="1"/>
                      <a:endParaRPr lang="ar-EG"/>
                    </a:p>
                  </a:txBody>
                  <a:tcPr/>
                </a:tc>
                <a:extLst>
                  <a:ext uri="{0D108BD9-81ED-4DB2-BD59-A6C34878D82A}">
                    <a16:rowId xmlns:a16="http://schemas.microsoft.com/office/drawing/2014/main" val="10000"/>
                  </a:ext>
                </a:extLst>
              </a:tr>
              <a:tr h="370840">
                <a:tc>
                  <a:txBody>
                    <a:bodyPr/>
                    <a:lstStyle/>
                    <a:p>
                      <a:pPr algn="ctr" rtl="1">
                        <a:lnSpc>
                          <a:spcPct val="115000"/>
                        </a:lnSpc>
                        <a:spcAft>
                          <a:spcPts val="0"/>
                        </a:spcAft>
                      </a:pPr>
                      <a:r>
                        <a:rPr lang="ar-SA" sz="2000" b="1">
                          <a:effectLst/>
                          <a:latin typeface="Times New Roman"/>
                          <a:ea typeface="Times New Roman"/>
                          <a:cs typeface="Simplified Arabic"/>
                        </a:rPr>
                        <a:t>التاريخ</a:t>
                      </a:r>
                      <a:endParaRPr lang="en-US" sz="1800" b="1">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000" b="1">
                          <a:effectLst/>
                          <a:latin typeface="Times New Roman"/>
                          <a:ea typeface="Times New Roman"/>
                          <a:cs typeface="Simplified Arabic"/>
                        </a:rPr>
                        <a:t>البيـــــــان</a:t>
                      </a:r>
                      <a:endParaRPr lang="en-US" sz="1800" b="1">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000" b="1">
                          <a:effectLst/>
                          <a:latin typeface="Times New Roman"/>
                          <a:ea typeface="Times New Roman"/>
                          <a:cs typeface="Simplified Arabic"/>
                        </a:rPr>
                        <a:t>رقم صفحة اليومية</a:t>
                      </a:r>
                      <a:endParaRPr lang="en-US" sz="1800" b="1">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000" b="1" dirty="0">
                          <a:effectLst/>
                          <a:latin typeface="Times New Roman"/>
                          <a:ea typeface="Times New Roman"/>
                          <a:cs typeface="Simplified Arabic"/>
                        </a:rPr>
                        <a:t>مدين</a:t>
                      </a:r>
                      <a:endParaRPr lang="en-US" sz="1800" b="1" dirty="0">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15000"/>
                        </a:lnSpc>
                        <a:spcAft>
                          <a:spcPts val="0"/>
                        </a:spcAft>
                      </a:pPr>
                      <a:r>
                        <a:rPr lang="ar-SA" sz="2000" b="1" dirty="0">
                          <a:effectLst/>
                          <a:latin typeface="Times New Roman"/>
                          <a:ea typeface="Times New Roman"/>
                          <a:cs typeface="Simplified Arabic"/>
                        </a:rPr>
                        <a:t>دائن</a:t>
                      </a:r>
                      <a:endParaRPr lang="en-US" sz="1800" b="1" dirty="0">
                        <a:effectLst/>
                        <a:latin typeface="Times New Roman"/>
                        <a:ea typeface="Times New Roman"/>
                        <a:cs typeface="Arial"/>
                      </a:endParaRPr>
                    </a:p>
                  </a:txBody>
                  <a:tcPr marL="68580" marR="68580" marT="0" marB="0" anchor="ctr">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15000"/>
                        </a:lnSpc>
                        <a:spcAft>
                          <a:spcPts val="0"/>
                        </a:spcAft>
                      </a:pPr>
                      <a:r>
                        <a:rPr lang="ar-EG" sz="1800" b="1" dirty="0">
                          <a:effectLst/>
                          <a:latin typeface="Times New Roman"/>
                          <a:ea typeface="Times New Roman"/>
                          <a:cs typeface="Arial"/>
                        </a:rPr>
                        <a:t>الرصيد</a:t>
                      </a:r>
                      <a:endParaRPr lang="en-US" sz="1800" b="1" dirty="0">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rtl="1">
                        <a:lnSpc>
                          <a:spcPct val="115000"/>
                        </a:lnSpc>
                        <a:spcAft>
                          <a:spcPts val="0"/>
                        </a:spcAft>
                      </a:pPr>
                      <a:r>
                        <a:rPr lang="ar-EG" sz="1600" b="1" dirty="0">
                          <a:effectLst/>
                          <a:latin typeface="Times New Roman"/>
                          <a:ea typeface="Times New Roman"/>
                          <a:cs typeface="Simplified Arabic"/>
                        </a:rPr>
                        <a:t>4/8</a:t>
                      </a:r>
                      <a:endParaRPr lang="en-US" sz="1400" b="1" dirty="0">
                        <a:effectLst/>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600" b="1" dirty="0">
                          <a:effectLst/>
                          <a:latin typeface="Times New Roman"/>
                          <a:ea typeface="Times New Roman"/>
                          <a:cs typeface="Simplified Arabic"/>
                        </a:rPr>
                        <a:t>تحويلات من البنك</a:t>
                      </a:r>
                      <a:endParaRPr lang="en-US" sz="1400" b="1" dirty="0">
                        <a:effectLst/>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600" b="1" dirty="0">
                          <a:effectLst/>
                          <a:latin typeface="Times New Roman"/>
                          <a:ea typeface="Times New Roman"/>
                          <a:cs typeface="Simplified Arabic"/>
                        </a:rPr>
                        <a:t> </a:t>
                      </a:r>
                      <a:endParaRPr lang="en-US" sz="1400" b="1" dirty="0">
                        <a:effectLst/>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600" b="1">
                          <a:effectLst/>
                          <a:latin typeface="Times New Roman"/>
                          <a:ea typeface="Times New Roman"/>
                          <a:cs typeface="Simplified Arabic"/>
                        </a:rPr>
                        <a:t>80000</a:t>
                      </a:r>
                      <a:endParaRPr lang="en-US" sz="1400" b="1">
                        <a:effectLst/>
                        <a:latin typeface="Times New Roman"/>
                        <a:ea typeface="Times New Roman"/>
                        <a:cs typeface="Arial"/>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600" b="1">
                          <a:effectLst/>
                          <a:latin typeface="Times New Roman"/>
                          <a:ea typeface="Times New Roman"/>
                          <a:cs typeface="Simplified Arabic"/>
                        </a:rPr>
                        <a:t> </a:t>
                      </a:r>
                      <a:endParaRPr lang="en-US" sz="1400" b="1">
                        <a:effectLst/>
                        <a:latin typeface="Times New Roman"/>
                        <a:ea typeface="Times New Roman"/>
                        <a:cs typeface="Arial"/>
                      </a:endParaRPr>
                    </a:p>
                  </a:txBody>
                  <a:tcPr marL="68580" marR="68580" marT="0" marB="0" anchor="ctr">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600" b="1">
                          <a:effectLst/>
                          <a:latin typeface="Times New Roman"/>
                          <a:ea typeface="Times New Roman"/>
                          <a:cs typeface="Simplified Arabic"/>
                        </a:rPr>
                        <a:t>80000</a:t>
                      </a:r>
                      <a:endParaRPr lang="en-US" sz="1400" b="1">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pPr algn="ctr" rtl="1">
                        <a:lnSpc>
                          <a:spcPct val="115000"/>
                        </a:lnSpc>
                        <a:spcAft>
                          <a:spcPts val="0"/>
                        </a:spcAft>
                      </a:pPr>
                      <a:r>
                        <a:rPr lang="ar-EG" sz="1600" b="1" dirty="0">
                          <a:effectLst/>
                          <a:latin typeface="Times New Roman"/>
                          <a:ea typeface="Times New Roman"/>
                          <a:cs typeface="Simplified Arabic"/>
                        </a:rPr>
                        <a:t>4/10</a:t>
                      </a:r>
                      <a:endParaRPr lang="en-US" sz="14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شراء بضاعة</a:t>
                      </a:r>
                      <a:endParaRPr lang="en-US" sz="14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 </a:t>
                      </a:r>
                      <a:endParaRPr lang="en-US" sz="14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 </a:t>
                      </a:r>
                      <a:endParaRPr lang="en-US" sz="14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600" b="1">
                          <a:effectLst/>
                          <a:latin typeface="Times New Roman"/>
                          <a:ea typeface="Times New Roman"/>
                          <a:cs typeface="Simplified Arabic"/>
                        </a:rPr>
                        <a:t>10000</a:t>
                      </a:r>
                      <a:endParaRPr lang="en-US" sz="1400" b="1">
                        <a:effectLst/>
                        <a:latin typeface="Times New Roman"/>
                        <a:ea typeface="Times New Roman"/>
                        <a:cs typeface="Arial"/>
                      </a:endParaRPr>
                    </a:p>
                  </a:txBody>
                  <a:tcPr marL="68580" marR="68580" marT="0" marB="0" anchor="ctr">
                    <a:lnR w="3175" cap="flat" cmpd="sng" algn="ctr">
                      <a:solidFill>
                        <a:schemeClr val="tx1"/>
                      </a:solidFill>
                      <a:prstDash val="solid"/>
                      <a:round/>
                      <a:headEnd type="none" w="med" len="med"/>
                      <a:tailEnd type="none" w="med" len="med"/>
                    </a:lnR>
                  </a:tcPr>
                </a:tc>
                <a:tc>
                  <a:txBody>
                    <a:bodyPr/>
                    <a:lstStyle/>
                    <a:p>
                      <a:pPr algn="ctr" rtl="1">
                        <a:lnSpc>
                          <a:spcPct val="115000"/>
                        </a:lnSpc>
                        <a:spcAft>
                          <a:spcPts val="0"/>
                        </a:spcAft>
                      </a:pPr>
                      <a:r>
                        <a:rPr lang="ar-SA" sz="1600" b="1">
                          <a:effectLst/>
                          <a:latin typeface="Times New Roman"/>
                          <a:ea typeface="Times New Roman"/>
                          <a:cs typeface="Simplified Arabic"/>
                        </a:rPr>
                        <a:t>70000</a:t>
                      </a:r>
                      <a:endParaRPr lang="en-US" sz="1400" b="1">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388848">
                <a:tc>
                  <a:txBody>
                    <a:bodyPr/>
                    <a:lstStyle/>
                    <a:p>
                      <a:pPr algn="ctr" rtl="1">
                        <a:lnSpc>
                          <a:spcPct val="115000"/>
                        </a:lnSpc>
                        <a:spcAft>
                          <a:spcPts val="0"/>
                        </a:spcAft>
                      </a:pPr>
                      <a:r>
                        <a:rPr lang="ar-EG" sz="1600" b="1" dirty="0">
                          <a:effectLst/>
                          <a:latin typeface="Times New Roman"/>
                          <a:ea typeface="Times New Roman"/>
                          <a:cs typeface="Simplified Arabic"/>
                        </a:rPr>
                        <a:t>4/13</a:t>
                      </a:r>
                      <a:endParaRPr lang="en-US" sz="14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بيع بضاعة</a:t>
                      </a:r>
                      <a:endParaRPr lang="en-US" sz="14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 </a:t>
                      </a:r>
                      <a:endParaRPr lang="en-US" sz="14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18000</a:t>
                      </a:r>
                      <a:endParaRPr lang="en-US" sz="14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600" b="1">
                          <a:effectLst/>
                          <a:latin typeface="Times New Roman"/>
                          <a:ea typeface="Times New Roman"/>
                          <a:cs typeface="Simplified Arabic"/>
                        </a:rPr>
                        <a:t> </a:t>
                      </a:r>
                      <a:endParaRPr lang="en-US" sz="1400" b="1">
                        <a:effectLst/>
                        <a:latin typeface="Times New Roman"/>
                        <a:ea typeface="Times New Roman"/>
                        <a:cs typeface="Arial"/>
                      </a:endParaRPr>
                    </a:p>
                  </a:txBody>
                  <a:tcPr marL="68580" marR="68580" marT="0" marB="0" anchor="ctr">
                    <a:lnR w="3175" cap="flat" cmpd="sng" algn="ctr">
                      <a:solidFill>
                        <a:schemeClr val="tx1"/>
                      </a:solidFill>
                      <a:prstDash val="solid"/>
                      <a:round/>
                      <a:headEnd type="none" w="med" len="med"/>
                      <a:tailEnd type="none" w="med" len="med"/>
                    </a:lnR>
                  </a:tcPr>
                </a:tc>
                <a:tc>
                  <a:txBody>
                    <a:bodyPr/>
                    <a:lstStyle/>
                    <a:p>
                      <a:pPr algn="ctr" rtl="1">
                        <a:lnSpc>
                          <a:spcPct val="115000"/>
                        </a:lnSpc>
                        <a:spcAft>
                          <a:spcPts val="0"/>
                        </a:spcAft>
                      </a:pPr>
                      <a:r>
                        <a:rPr lang="ar-SA" sz="1600" b="1">
                          <a:effectLst/>
                          <a:latin typeface="Times New Roman"/>
                          <a:ea typeface="Times New Roman"/>
                          <a:cs typeface="Simplified Arabic"/>
                        </a:rPr>
                        <a:t>88000</a:t>
                      </a:r>
                      <a:endParaRPr lang="en-US" sz="1400" b="1">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370840">
                <a:tc>
                  <a:txBody>
                    <a:bodyPr/>
                    <a:lstStyle/>
                    <a:p>
                      <a:pPr algn="ctr" rtl="1">
                        <a:lnSpc>
                          <a:spcPct val="115000"/>
                        </a:lnSpc>
                        <a:spcAft>
                          <a:spcPts val="0"/>
                        </a:spcAft>
                      </a:pPr>
                      <a:r>
                        <a:rPr lang="ar-EG" sz="1600" b="1" dirty="0">
                          <a:effectLst/>
                          <a:latin typeface="Times New Roman"/>
                          <a:ea typeface="Times New Roman"/>
                          <a:cs typeface="Simplified Arabic"/>
                        </a:rPr>
                        <a:t>4/15</a:t>
                      </a:r>
                      <a:endParaRPr lang="en-US" sz="14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سداد الإيجار</a:t>
                      </a:r>
                      <a:endParaRPr lang="en-US" sz="14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 </a:t>
                      </a:r>
                      <a:endParaRPr lang="en-US" sz="14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 </a:t>
                      </a:r>
                      <a:endParaRPr lang="en-US" sz="14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600" b="1">
                          <a:effectLst/>
                          <a:latin typeface="Times New Roman"/>
                          <a:ea typeface="Times New Roman"/>
                          <a:cs typeface="Simplified Arabic"/>
                        </a:rPr>
                        <a:t>5000</a:t>
                      </a:r>
                      <a:endParaRPr lang="en-US" sz="1400" b="1">
                        <a:effectLst/>
                        <a:latin typeface="Times New Roman"/>
                        <a:ea typeface="Times New Roman"/>
                        <a:cs typeface="Arial"/>
                      </a:endParaRPr>
                    </a:p>
                  </a:txBody>
                  <a:tcPr marL="68580" marR="68580" marT="0" marB="0" anchor="ctr">
                    <a:lnR w="3175" cap="flat" cmpd="sng" algn="ctr">
                      <a:solidFill>
                        <a:schemeClr val="tx1"/>
                      </a:solidFill>
                      <a:prstDash val="solid"/>
                      <a:round/>
                      <a:headEnd type="none" w="med" len="med"/>
                      <a:tailEnd type="none" w="med" len="med"/>
                    </a:lnR>
                  </a:tcPr>
                </a:tc>
                <a:tc>
                  <a:txBody>
                    <a:bodyPr/>
                    <a:lstStyle/>
                    <a:p>
                      <a:pPr algn="ctr" rtl="1">
                        <a:lnSpc>
                          <a:spcPct val="115000"/>
                        </a:lnSpc>
                        <a:spcAft>
                          <a:spcPts val="0"/>
                        </a:spcAft>
                      </a:pPr>
                      <a:r>
                        <a:rPr lang="ar-SA" sz="1600" b="1">
                          <a:effectLst/>
                          <a:latin typeface="Times New Roman"/>
                          <a:ea typeface="Times New Roman"/>
                          <a:cs typeface="Simplified Arabic"/>
                        </a:rPr>
                        <a:t>83000</a:t>
                      </a:r>
                      <a:endParaRPr lang="en-US" sz="1400" b="1">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370840">
                <a:tc>
                  <a:txBody>
                    <a:bodyPr/>
                    <a:lstStyle/>
                    <a:p>
                      <a:pPr algn="ctr" rtl="1">
                        <a:lnSpc>
                          <a:spcPct val="115000"/>
                        </a:lnSpc>
                        <a:spcAft>
                          <a:spcPts val="0"/>
                        </a:spcAft>
                      </a:pPr>
                      <a:r>
                        <a:rPr lang="ar-EG" sz="1600" b="1" dirty="0">
                          <a:effectLst/>
                          <a:latin typeface="Times New Roman"/>
                          <a:ea typeface="Times New Roman"/>
                          <a:cs typeface="Simplified Arabic"/>
                        </a:rPr>
                        <a:t>4/24</a:t>
                      </a:r>
                      <a:endParaRPr lang="en-US" sz="14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سداد للموردين</a:t>
                      </a:r>
                      <a:endParaRPr lang="en-US" sz="14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dirty="0">
                          <a:effectLst/>
                          <a:latin typeface="Times New Roman"/>
                          <a:ea typeface="Times New Roman"/>
                          <a:cs typeface="Simplified Arabic"/>
                        </a:rPr>
                        <a:t> </a:t>
                      </a:r>
                      <a:endParaRPr lang="en-US" sz="14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 </a:t>
                      </a:r>
                      <a:endParaRPr lang="en-US" sz="14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600" b="1">
                          <a:effectLst/>
                          <a:latin typeface="Times New Roman"/>
                          <a:ea typeface="Times New Roman"/>
                          <a:cs typeface="Simplified Arabic"/>
                        </a:rPr>
                        <a:t>10000</a:t>
                      </a:r>
                      <a:endParaRPr lang="en-US" sz="1400" b="1">
                        <a:effectLst/>
                        <a:latin typeface="Times New Roman"/>
                        <a:ea typeface="Times New Roman"/>
                        <a:cs typeface="Arial"/>
                      </a:endParaRPr>
                    </a:p>
                  </a:txBody>
                  <a:tcPr marL="68580" marR="68580" marT="0" marB="0" anchor="ctr">
                    <a:lnR w="3175" cap="flat" cmpd="sng" algn="ctr">
                      <a:solidFill>
                        <a:schemeClr val="tx1"/>
                      </a:solidFill>
                      <a:prstDash val="solid"/>
                      <a:round/>
                      <a:headEnd type="none" w="med" len="med"/>
                      <a:tailEnd type="none" w="med" len="med"/>
                    </a:lnR>
                  </a:tcPr>
                </a:tc>
                <a:tc>
                  <a:txBody>
                    <a:bodyPr/>
                    <a:lstStyle/>
                    <a:p>
                      <a:pPr algn="ctr" rtl="1">
                        <a:lnSpc>
                          <a:spcPct val="115000"/>
                        </a:lnSpc>
                        <a:spcAft>
                          <a:spcPts val="0"/>
                        </a:spcAft>
                      </a:pPr>
                      <a:r>
                        <a:rPr lang="ar-SA" sz="1600" b="1">
                          <a:effectLst/>
                          <a:latin typeface="Times New Roman"/>
                          <a:ea typeface="Times New Roman"/>
                          <a:cs typeface="Simplified Arabic"/>
                        </a:rPr>
                        <a:t>73000</a:t>
                      </a:r>
                      <a:endParaRPr lang="en-US" sz="1400" b="1">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370840">
                <a:tc>
                  <a:txBody>
                    <a:bodyPr/>
                    <a:lstStyle/>
                    <a:p>
                      <a:pPr algn="ctr" rtl="1">
                        <a:lnSpc>
                          <a:spcPct val="115000"/>
                        </a:lnSpc>
                        <a:spcAft>
                          <a:spcPts val="0"/>
                        </a:spcAft>
                      </a:pPr>
                      <a:r>
                        <a:rPr lang="ar-EG" sz="1600" b="1" dirty="0">
                          <a:effectLst/>
                          <a:latin typeface="Times New Roman"/>
                          <a:ea typeface="Times New Roman"/>
                          <a:cs typeface="Simplified Arabic"/>
                        </a:rPr>
                        <a:t>4/25</a:t>
                      </a:r>
                      <a:endParaRPr lang="en-US" sz="14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تحصيل من العملاء</a:t>
                      </a:r>
                      <a:endParaRPr lang="en-US" sz="14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 </a:t>
                      </a:r>
                      <a:endParaRPr lang="en-US" sz="14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10000</a:t>
                      </a:r>
                      <a:endParaRPr lang="en-US" sz="14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600" b="1">
                          <a:effectLst/>
                          <a:latin typeface="Times New Roman"/>
                          <a:ea typeface="Times New Roman"/>
                          <a:cs typeface="Simplified Arabic"/>
                        </a:rPr>
                        <a:t> </a:t>
                      </a:r>
                      <a:endParaRPr lang="en-US" sz="1400" b="1">
                        <a:effectLst/>
                        <a:latin typeface="Times New Roman"/>
                        <a:ea typeface="Times New Roman"/>
                        <a:cs typeface="Arial"/>
                      </a:endParaRPr>
                    </a:p>
                  </a:txBody>
                  <a:tcPr marL="68580" marR="68580" marT="0" marB="0" anchor="ctr">
                    <a:lnR w="3175" cap="flat" cmpd="sng" algn="ctr">
                      <a:solidFill>
                        <a:schemeClr val="tx1"/>
                      </a:solidFill>
                      <a:prstDash val="solid"/>
                      <a:round/>
                      <a:headEnd type="none" w="med" len="med"/>
                      <a:tailEnd type="none" w="med" len="med"/>
                    </a:lnR>
                  </a:tcPr>
                </a:tc>
                <a:tc>
                  <a:txBody>
                    <a:bodyPr/>
                    <a:lstStyle/>
                    <a:p>
                      <a:pPr algn="ctr" rtl="1">
                        <a:lnSpc>
                          <a:spcPct val="115000"/>
                        </a:lnSpc>
                        <a:spcAft>
                          <a:spcPts val="0"/>
                        </a:spcAft>
                      </a:pPr>
                      <a:r>
                        <a:rPr lang="ar-SA" sz="1600" b="1">
                          <a:effectLst/>
                          <a:latin typeface="Times New Roman"/>
                          <a:ea typeface="Times New Roman"/>
                          <a:cs typeface="Simplified Arabic"/>
                        </a:rPr>
                        <a:t>83000</a:t>
                      </a:r>
                      <a:endParaRPr lang="en-US" sz="1400" b="1">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332080">
                <a:tc>
                  <a:txBody>
                    <a:bodyPr/>
                    <a:lstStyle/>
                    <a:p>
                      <a:pPr algn="ctr" rtl="1">
                        <a:lnSpc>
                          <a:spcPct val="115000"/>
                        </a:lnSpc>
                        <a:spcAft>
                          <a:spcPts val="0"/>
                        </a:spcAft>
                      </a:pPr>
                      <a:r>
                        <a:rPr lang="ar-EG" sz="1600" b="1" dirty="0">
                          <a:effectLst/>
                          <a:latin typeface="Times New Roman"/>
                          <a:ea typeface="Times New Roman"/>
                          <a:cs typeface="Simplified Arabic"/>
                        </a:rPr>
                        <a:t>4/30</a:t>
                      </a:r>
                      <a:endParaRPr lang="en-US" sz="14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سداد المرتبات والأجور</a:t>
                      </a:r>
                      <a:endParaRPr lang="en-US" sz="14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dirty="0">
                          <a:effectLst/>
                          <a:latin typeface="Times New Roman"/>
                          <a:ea typeface="Times New Roman"/>
                          <a:cs typeface="Simplified Arabic"/>
                        </a:rPr>
                        <a:t> </a:t>
                      </a:r>
                      <a:endParaRPr lang="en-US" sz="14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 </a:t>
                      </a:r>
                      <a:endParaRPr lang="en-US" sz="14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600" b="1">
                          <a:effectLst/>
                          <a:latin typeface="Times New Roman"/>
                          <a:ea typeface="Times New Roman"/>
                          <a:cs typeface="Simplified Arabic"/>
                        </a:rPr>
                        <a:t>12000</a:t>
                      </a:r>
                      <a:endParaRPr lang="en-US" sz="1400" b="1">
                        <a:effectLst/>
                        <a:latin typeface="Times New Roman"/>
                        <a:ea typeface="Times New Roman"/>
                        <a:cs typeface="Arial"/>
                      </a:endParaRPr>
                    </a:p>
                  </a:txBody>
                  <a:tcPr marL="68580" marR="68580" marT="0" marB="0" anchor="ctr">
                    <a:lnR w="3175" cap="flat" cmpd="sng" algn="ctr">
                      <a:solidFill>
                        <a:schemeClr val="tx1"/>
                      </a:solidFill>
                      <a:prstDash val="solid"/>
                      <a:round/>
                      <a:headEnd type="none" w="med" len="med"/>
                      <a:tailEnd type="none" w="med" len="med"/>
                    </a:lnR>
                  </a:tcPr>
                </a:tc>
                <a:tc>
                  <a:txBody>
                    <a:bodyPr/>
                    <a:lstStyle/>
                    <a:p>
                      <a:pPr algn="ctr" rtl="1">
                        <a:lnSpc>
                          <a:spcPct val="115000"/>
                        </a:lnSpc>
                        <a:spcAft>
                          <a:spcPts val="0"/>
                        </a:spcAft>
                      </a:pPr>
                      <a:r>
                        <a:rPr lang="ar-SA" sz="1600" b="1" dirty="0">
                          <a:effectLst/>
                          <a:latin typeface="Times New Roman"/>
                          <a:ea typeface="Times New Roman"/>
                          <a:cs typeface="Simplified Arabic"/>
                        </a:rPr>
                        <a:t>80000</a:t>
                      </a:r>
                      <a:endParaRPr lang="en-US" sz="1400" b="1" dirty="0">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8"/>
                  </a:ext>
                </a:extLst>
              </a:tr>
              <a:tr h="332080">
                <a:tc gridSpan="6">
                  <a:txBody>
                    <a:bodyPr/>
                    <a:lstStyle/>
                    <a:p>
                      <a:pPr algn="ctr" rtl="1">
                        <a:lnSpc>
                          <a:spcPct val="115000"/>
                        </a:lnSpc>
                        <a:spcAft>
                          <a:spcPts val="0"/>
                        </a:spcAft>
                      </a:pPr>
                      <a:r>
                        <a:rPr kumimoji="0" lang="ar-SA" sz="2400" b="1" kern="1200" dirty="0">
                          <a:solidFill>
                            <a:srgbClr val="FF0000"/>
                          </a:solidFill>
                          <a:effectLst/>
                          <a:latin typeface="+mn-lt"/>
                          <a:ea typeface="+mn-ea"/>
                          <a:cs typeface="+mn-cs"/>
                        </a:rPr>
                        <a:t>وهكذا يمكن إعداد جميع حسابات الأستاذ بطريقة الرصيد المتحرك.</a:t>
                      </a:r>
                      <a:endParaRPr lang="en-US" sz="1800" b="1" dirty="0">
                        <a:solidFill>
                          <a:srgbClr val="FF0000"/>
                        </a:solidFill>
                        <a:effectLst/>
                        <a:latin typeface="Times New Roman"/>
                        <a:ea typeface="Times New Roman"/>
                        <a:cs typeface="Arial"/>
                      </a:endParaRPr>
                    </a:p>
                  </a:txBody>
                  <a:tcPr marL="68580" marR="68580" marT="0" marB="0"/>
                </a:tc>
                <a:tc hMerge="1">
                  <a:txBody>
                    <a:bodyPr/>
                    <a:lstStyle/>
                    <a:p>
                      <a:pPr algn="ctr" rtl="1">
                        <a:lnSpc>
                          <a:spcPct val="115000"/>
                        </a:lnSpc>
                        <a:spcAft>
                          <a:spcPts val="0"/>
                        </a:spcAft>
                      </a:pPr>
                      <a:endParaRPr lang="en-US" sz="1400" b="1">
                        <a:effectLst/>
                        <a:latin typeface="Times New Roman"/>
                        <a:ea typeface="Times New Roman"/>
                        <a:cs typeface="Arial"/>
                      </a:endParaRPr>
                    </a:p>
                  </a:txBody>
                  <a:tcPr marL="68580" marR="68580" marT="0" marB="0"/>
                </a:tc>
                <a:tc hMerge="1">
                  <a:txBody>
                    <a:bodyPr/>
                    <a:lstStyle/>
                    <a:p>
                      <a:pPr algn="ctr" rtl="1">
                        <a:lnSpc>
                          <a:spcPct val="115000"/>
                        </a:lnSpc>
                        <a:spcAft>
                          <a:spcPts val="0"/>
                        </a:spcAft>
                      </a:pPr>
                      <a:endParaRPr lang="en-US" sz="1400" b="1" dirty="0">
                        <a:effectLst/>
                        <a:latin typeface="Times New Roman"/>
                        <a:ea typeface="Times New Roman"/>
                        <a:cs typeface="Arial"/>
                      </a:endParaRPr>
                    </a:p>
                  </a:txBody>
                  <a:tcPr marL="68580" marR="68580" marT="0" marB="0"/>
                </a:tc>
                <a:tc hMerge="1">
                  <a:txBody>
                    <a:bodyPr/>
                    <a:lstStyle/>
                    <a:p>
                      <a:pPr algn="ctr" rtl="1">
                        <a:lnSpc>
                          <a:spcPct val="115000"/>
                        </a:lnSpc>
                        <a:spcAft>
                          <a:spcPts val="0"/>
                        </a:spcAft>
                      </a:pPr>
                      <a:endParaRPr lang="en-US" sz="1400" b="1">
                        <a:effectLst/>
                        <a:latin typeface="Times New Roman"/>
                        <a:ea typeface="Times New Roman"/>
                        <a:cs typeface="Arial"/>
                      </a:endParaRPr>
                    </a:p>
                  </a:txBody>
                  <a:tcPr marL="68580" marR="68580" marT="0" marB="0" anchor="ctr"/>
                </a:tc>
                <a:tc hMerge="1">
                  <a:txBody>
                    <a:bodyPr/>
                    <a:lstStyle/>
                    <a:p>
                      <a:pPr algn="ctr" rtl="1">
                        <a:lnSpc>
                          <a:spcPct val="115000"/>
                        </a:lnSpc>
                        <a:spcAft>
                          <a:spcPts val="0"/>
                        </a:spcAft>
                      </a:pPr>
                      <a:endParaRPr lang="en-US" sz="1400" b="1">
                        <a:effectLst/>
                        <a:latin typeface="Times New Roman"/>
                        <a:ea typeface="Times New Roman"/>
                        <a:cs typeface="Arial"/>
                      </a:endParaRPr>
                    </a:p>
                  </a:txBody>
                  <a:tcPr marL="68580" marR="68580" marT="0" marB="0" anchor="ctr">
                    <a:lnR w="3175" cap="flat" cmpd="sng" algn="ctr">
                      <a:solidFill>
                        <a:schemeClr val="tx1"/>
                      </a:solidFill>
                      <a:prstDash val="solid"/>
                      <a:round/>
                      <a:headEnd type="none" w="med" len="med"/>
                      <a:tailEnd type="none" w="med" len="med"/>
                    </a:lnR>
                  </a:tcPr>
                </a:tc>
                <a:tc hMerge="1">
                  <a:txBody>
                    <a:bodyPr/>
                    <a:lstStyle/>
                    <a:p>
                      <a:pPr algn="ctr" rtl="1">
                        <a:lnSpc>
                          <a:spcPct val="115000"/>
                        </a:lnSpc>
                        <a:spcAft>
                          <a:spcPts val="0"/>
                        </a:spcAft>
                      </a:pPr>
                      <a:endParaRPr lang="en-US" sz="1400" b="1" dirty="0">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54439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339746373"/>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ctr" rtl="1"/>
            <a:r>
              <a:rPr lang="ar-SA" sz="3600" b="1" dirty="0">
                <a:solidFill>
                  <a:schemeClr val="tx1"/>
                </a:solidFill>
              </a:rPr>
              <a:t>أسئلة وحالات عملية</a:t>
            </a:r>
            <a:endParaRPr lang="en-US" sz="3600" dirty="0"/>
          </a:p>
        </p:txBody>
      </p:sp>
      <p:sp>
        <p:nvSpPr>
          <p:cNvPr id="6" name="Slide Number Placeholder 5"/>
          <p:cNvSpPr>
            <a:spLocks noGrp="1"/>
          </p:cNvSpPr>
          <p:nvPr>
            <p:ph type="sldNum" sz="quarter" idx="11"/>
          </p:nvPr>
        </p:nvSpPr>
        <p:spPr/>
        <p:txBody>
          <a:bodyPr/>
          <a:lstStyle/>
          <a:p>
            <a:r>
              <a:rPr lang="ar-EG" sz="1800" dirty="0"/>
              <a:t>24</a:t>
            </a:r>
            <a:endParaRPr lang="en-US" dirty="0"/>
          </a:p>
        </p:txBody>
      </p:sp>
    </p:spTree>
    <p:extLst>
      <p:ext uri="{BB962C8B-B14F-4D97-AF65-F5344CB8AC3E}">
        <p14:creationId xmlns:p14="http://schemas.microsoft.com/office/powerpoint/2010/main" val="2060575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542435786"/>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ctr" rtl="1"/>
            <a:r>
              <a:rPr lang="ar-SA" sz="3600" b="1" dirty="0">
                <a:solidFill>
                  <a:schemeClr val="tx1"/>
                </a:solidFill>
              </a:rPr>
              <a:t>أسئلة وحالات عملية</a:t>
            </a:r>
            <a:endParaRPr lang="en-US" sz="3600" dirty="0"/>
          </a:p>
        </p:txBody>
      </p:sp>
      <p:sp>
        <p:nvSpPr>
          <p:cNvPr id="6" name="Slide Number Placeholder 5"/>
          <p:cNvSpPr>
            <a:spLocks noGrp="1"/>
          </p:cNvSpPr>
          <p:nvPr>
            <p:ph type="sldNum" sz="quarter" idx="11"/>
          </p:nvPr>
        </p:nvSpPr>
        <p:spPr/>
        <p:txBody>
          <a:bodyPr/>
          <a:lstStyle/>
          <a:p>
            <a:r>
              <a:rPr lang="ar-EG" sz="1800" dirty="0"/>
              <a:t>25</a:t>
            </a:r>
            <a:endParaRPr lang="en-US" dirty="0"/>
          </a:p>
        </p:txBody>
      </p:sp>
    </p:spTree>
    <p:extLst>
      <p:ext uri="{BB962C8B-B14F-4D97-AF65-F5344CB8AC3E}">
        <p14:creationId xmlns:p14="http://schemas.microsoft.com/office/powerpoint/2010/main" val="1109657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type="title"/>
          </p:nvPr>
        </p:nvSpPr>
        <p:spPr>
          <a:xfrm>
            <a:off x="457200" y="990600"/>
            <a:ext cx="8229600" cy="1066800"/>
          </a:xfrm>
        </p:spPr>
        <p:txBody>
          <a:bodyPr/>
          <a:lstStyle/>
          <a:p>
            <a:pPr algn="r" rtl="1"/>
            <a:r>
              <a:rPr lang="ar-SA" sz="3600" b="1" dirty="0"/>
              <a:t>مفهوم الدورة المحاسبية والإطار العام لمراحلها:	</a:t>
            </a:r>
            <a:br>
              <a:rPr lang="ar-EG" sz="3600" b="1" dirty="0"/>
            </a:br>
            <a:endParaRPr lang="ar-EG" sz="3600" dirty="0"/>
          </a:p>
        </p:txBody>
      </p:sp>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55168" y="1676400"/>
            <a:ext cx="8331632" cy="469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1"/>
          </p:nvPr>
        </p:nvSpPr>
        <p:spPr/>
        <p:txBody>
          <a:bodyPr vert="horz" wrap="square" lIns="91440" tIns="45720" rIns="91440" bIns="45720" numCol="1" anchor="t" anchorCtr="0" compatLnSpc="1">
            <a:prstTxWarp prst="textNoShape">
              <a:avLst/>
            </a:prstTxWarp>
          </a:bodyPr>
          <a:lstStyle/>
          <a:p>
            <a:r>
              <a:rPr lang="ar-EG" sz="1800" dirty="0"/>
              <a:t>3</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487336587"/>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b="1" dirty="0">
                <a:latin typeface="Arial Unicode MS" panose="020B0604020202020204" pitchFamily="34" charset="-128"/>
                <a:ea typeface="Arial Unicode MS" panose="020B0604020202020204" pitchFamily="34" charset="-128"/>
                <a:cs typeface="Arial Unicode MS" panose="020B0604020202020204" pitchFamily="34" charset="-128"/>
              </a:rPr>
              <a:t>3</a:t>
            </a:r>
            <a:r>
              <a:rPr lang="ar-SA" b="1" dirty="0">
                <a:latin typeface="Arial Unicode MS" panose="020B0604020202020204" pitchFamily="34" charset="-128"/>
                <a:ea typeface="Arial Unicode MS" panose="020B0604020202020204" pitchFamily="34" charset="-128"/>
                <a:cs typeface="Arial Unicode MS" panose="020B0604020202020204" pitchFamily="34" charset="-128"/>
              </a:rPr>
              <a:t>/</a:t>
            </a:r>
            <a:r>
              <a:rPr lang="ar-EG" b="1" dirty="0">
                <a:latin typeface="Arial Unicode MS" panose="020B0604020202020204" pitchFamily="34" charset="-128"/>
                <a:ea typeface="Arial Unicode MS" panose="020B0604020202020204" pitchFamily="34" charset="-128"/>
                <a:cs typeface="Arial Unicode MS" panose="020B0604020202020204" pitchFamily="34" charset="-128"/>
              </a:rPr>
              <a:t>2</a:t>
            </a:r>
            <a:r>
              <a:rPr lang="ar-SA" b="1" dirty="0">
                <a:latin typeface="Arial Unicode MS" panose="020B0604020202020204" pitchFamily="34" charset="-128"/>
                <a:ea typeface="Arial Unicode MS" panose="020B0604020202020204" pitchFamily="34" charset="-128"/>
                <a:cs typeface="Arial Unicode MS" panose="020B0604020202020204" pitchFamily="34" charset="-128"/>
              </a:rPr>
              <a:t>– تسجيل العمليات المالية في دفتر اليومية: </a:t>
            </a:r>
            <a:endParaRPr lang="en-US"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lide Number Placeholder 5"/>
          <p:cNvSpPr>
            <a:spLocks noGrp="1"/>
          </p:cNvSpPr>
          <p:nvPr>
            <p:ph type="sldNum" sz="quarter" idx="11"/>
          </p:nvPr>
        </p:nvSpPr>
        <p:spPr/>
        <p:txBody>
          <a:bodyPr/>
          <a:lstStyle/>
          <a:p>
            <a:r>
              <a:rPr lang="ar-EG" sz="1800" dirty="0"/>
              <a:t>4</a:t>
            </a:r>
            <a:endParaRPr lang="en-US" sz="1600" dirty="0"/>
          </a:p>
        </p:txBody>
      </p:sp>
    </p:spTree>
    <p:extLst>
      <p:ext uri="{BB962C8B-B14F-4D97-AF65-F5344CB8AC3E}">
        <p14:creationId xmlns:p14="http://schemas.microsoft.com/office/powerpoint/2010/main" val="2154439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376337276"/>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latin typeface="Dubai Light" panose="020B0303030403030204" pitchFamily="34" charset="-78"/>
                <a:cs typeface="Dubai Light" panose="020B0303030403030204" pitchFamily="34" charset="-78"/>
              </a:rPr>
              <a:t>3</a:t>
            </a:r>
            <a:r>
              <a:rPr lang="ar-SA" sz="3600" b="1" dirty="0">
                <a:latin typeface="Dubai Light" panose="020B0303030403030204" pitchFamily="34" charset="-78"/>
                <a:cs typeface="Dubai Light" panose="020B0303030403030204" pitchFamily="34" charset="-78"/>
              </a:rPr>
              <a:t>/</a:t>
            </a:r>
            <a:r>
              <a:rPr lang="ar-EG" sz="3600" b="1" dirty="0">
                <a:latin typeface="Dubai Light" panose="020B0303030403030204" pitchFamily="34" charset="-78"/>
                <a:cs typeface="Dubai Light" panose="020B0303030403030204" pitchFamily="34" charset="-78"/>
              </a:rPr>
              <a:t>2</a:t>
            </a:r>
            <a:r>
              <a:rPr lang="ar-SA" sz="3600" b="1" dirty="0">
                <a:latin typeface="Dubai Light" panose="020B0303030403030204" pitchFamily="34" charset="-78"/>
                <a:cs typeface="Dubai Light" panose="020B0303030403030204" pitchFamily="34" charset="-78"/>
              </a:rPr>
              <a:t>– تسجيل العمليات المالية في دفتر اليومية: </a:t>
            </a:r>
            <a:endParaRPr lang="en-US" sz="3600" dirty="0">
              <a:latin typeface="Dubai Light" panose="020B0303030403030204" pitchFamily="34" charset="-78"/>
              <a:cs typeface="Dubai Light" panose="020B0303030403030204" pitchFamily="34" charset="-78"/>
            </a:endParaRPr>
          </a:p>
        </p:txBody>
      </p:sp>
      <p:sp>
        <p:nvSpPr>
          <p:cNvPr id="6" name="Slide Number Placeholder 5"/>
          <p:cNvSpPr>
            <a:spLocks noGrp="1"/>
          </p:cNvSpPr>
          <p:nvPr>
            <p:ph type="sldNum" sz="quarter" idx="11"/>
          </p:nvPr>
        </p:nvSpPr>
        <p:spPr/>
        <p:txBody>
          <a:bodyPr vert="horz" wrap="square" lIns="91440" tIns="45720" rIns="91440" bIns="45720" numCol="1" anchor="t" anchorCtr="0" compatLnSpc="1">
            <a:prstTxWarp prst="textNoShape">
              <a:avLst/>
            </a:prstTxWarp>
          </a:bodyPr>
          <a:lstStyle/>
          <a:p>
            <a:r>
              <a:rPr lang="ar-EG" sz="1800" dirty="0"/>
              <a:t>5</a:t>
            </a:r>
            <a:endParaRPr lang="en-US" sz="1800" dirty="0"/>
          </a:p>
        </p:txBody>
      </p:sp>
      <p:graphicFrame>
        <p:nvGraphicFramePr>
          <p:cNvPr id="9" name="Table 8"/>
          <p:cNvGraphicFramePr>
            <a:graphicFrameLocks noGrp="1"/>
          </p:cNvGraphicFramePr>
          <p:nvPr>
            <p:extLst>
              <p:ext uri="{D42A27DB-BD31-4B8C-83A1-F6EECF244321}">
                <p14:modId xmlns:p14="http://schemas.microsoft.com/office/powerpoint/2010/main" val="823275500"/>
              </p:ext>
            </p:extLst>
          </p:nvPr>
        </p:nvGraphicFramePr>
        <p:xfrm>
          <a:off x="827584" y="2248662"/>
          <a:ext cx="7713986" cy="3556603"/>
        </p:xfrm>
        <a:graphic>
          <a:graphicData uri="http://schemas.openxmlformats.org/drawingml/2006/table">
            <a:tbl>
              <a:tblPr rtl="1" firstRow="1" bandRow="1">
                <a:tableStyleId>{5C22544A-7EE6-4342-B048-85BDC9FD1C3A}</a:tableStyleId>
              </a:tblPr>
              <a:tblGrid>
                <a:gridCol w="938483">
                  <a:extLst>
                    <a:ext uri="{9D8B030D-6E8A-4147-A177-3AD203B41FA5}">
                      <a16:colId xmlns:a16="http://schemas.microsoft.com/office/drawing/2014/main" val="20000"/>
                    </a:ext>
                  </a:extLst>
                </a:gridCol>
                <a:gridCol w="803177">
                  <a:extLst>
                    <a:ext uri="{9D8B030D-6E8A-4147-A177-3AD203B41FA5}">
                      <a16:colId xmlns:a16="http://schemas.microsoft.com/office/drawing/2014/main" val="20001"/>
                    </a:ext>
                  </a:extLst>
                </a:gridCol>
                <a:gridCol w="2761360">
                  <a:extLst>
                    <a:ext uri="{9D8B030D-6E8A-4147-A177-3AD203B41FA5}">
                      <a16:colId xmlns:a16="http://schemas.microsoft.com/office/drawing/2014/main" val="20002"/>
                    </a:ext>
                  </a:extLst>
                </a:gridCol>
                <a:gridCol w="1212518">
                  <a:extLst>
                    <a:ext uri="{9D8B030D-6E8A-4147-A177-3AD203B41FA5}">
                      <a16:colId xmlns:a16="http://schemas.microsoft.com/office/drawing/2014/main" val="20003"/>
                    </a:ext>
                  </a:extLst>
                </a:gridCol>
                <a:gridCol w="1126246">
                  <a:extLst>
                    <a:ext uri="{9D8B030D-6E8A-4147-A177-3AD203B41FA5}">
                      <a16:colId xmlns:a16="http://schemas.microsoft.com/office/drawing/2014/main" val="20004"/>
                    </a:ext>
                  </a:extLst>
                </a:gridCol>
                <a:gridCol w="872202">
                  <a:extLst>
                    <a:ext uri="{9D8B030D-6E8A-4147-A177-3AD203B41FA5}">
                      <a16:colId xmlns:a16="http://schemas.microsoft.com/office/drawing/2014/main" val="20005"/>
                    </a:ext>
                  </a:extLst>
                </a:gridCol>
              </a:tblGrid>
              <a:tr h="1880476">
                <a:tc>
                  <a:txBody>
                    <a:bodyPr/>
                    <a:lstStyle/>
                    <a:p>
                      <a:pPr algn="ctr" rtl="1">
                        <a:lnSpc>
                          <a:spcPct val="115000"/>
                        </a:lnSpc>
                        <a:spcAft>
                          <a:spcPts val="0"/>
                        </a:spcAft>
                      </a:pPr>
                      <a:r>
                        <a:rPr lang="ar-SA" sz="2400" b="1" dirty="0">
                          <a:solidFill>
                            <a:srgbClr val="FFFF00"/>
                          </a:solidFill>
                          <a:latin typeface="Times New Roman"/>
                          <a:ea typeface="Times New Roman"/>
                          <a:cs typeface="Simplified Arabic"/>
                        </a:rPr>
                        <a:t>مدين</a:t>
                      </a:r>
                      <a:endParaRPr lang="en-US" sz="3600" b="1" dirty="0">
                        <a:solidFill>
                          <a:srgbClr val="FFFF00"/>
                        </a:solidFill>
                        <a:latin typeface="Times New Roman"/>
                        <a:ea typeface="Times New Roman"/>
                        <a:cs typeface="Arial"/>
                      </a:endParaRPr>
                    </a:p>
                  </a:txBody>
                  <a:tcPr marL="68580" marR="68580" marT="0" marB="0" anchor="ctr">
                    <a:solidFill>
                      <a:schemeClr val="accent1">
                        <a:lumMod val="60000"/>
                        <a:lumOff val="40000"/>
                      </a:schemeClr>
                    </a:solidFill>
                  </a:tcPr>
                </a:tc>
                <a:tc>
                  <a:txBody>
                    <a:bodyPr/>
                    <a:lstStyle/>
                    <a:p>
                      <a:pPr algn="ctr" rtl="1">
                        <a:lnSpc>
                          <a:spcPct val="115000"/>
                        </a:lnSpc>
                        <a:spcAft>
                          <a:spcPts val="0"/>
                        </a:spcAft>
                      </a:pPr>
                      <a:r>
                        <a:rPr lang="ar-SA" sz="2400" b="1" dirty="0">
                          <a:solidFill>
                            <a:srgbClr val="FFFF00"/>
                          </a:solidFill>
                          <a:latin typeface="Times New Roman"/>
                          <a:ea typeface="Times New Roman"/>
                          <a:cs typeface="Simplified Arabic"/>
                        </a:rPr>
                        <a:t>دائن</a:t>
                      </a:r>
                      <a:endParaRPr lang="en-US" sz="3600" b="1" dirty="0">
                        <a:solidFill>
                          <a:srgbClr val="FFFF00"/>
                        </a:solidFill>
                        <a:latin typeface="Times New Roman"/>
                        <a:ea typeface="Times New Roman"/>
                        <a:cs typeface="Arial"/>
                      </a:endParaRPr>
                    </a:p>
                  </a:txBody>
                  <a:tcPr marL="68580" marR="68580" marT="0" marB="0" anchor="ctr">
                    <a:solidFill>
                      <a:schemeClr val="accent1">
                        <a:lumMod val="60000"/>
                        <a:lumOff val="40000"/>
                      </a:schemeClr>
                    </a:solidFill>
                  </a:tcPr>
                </a:tc>
                <a:tc>
                  <a:txBody>
                    <a:bodyPr/>
                    <a:lstStyle/>
                    <a:p>
                      <a:pPr algn="ctr" rtl="1">
                        <a:lnSpc>
                          <a:spcPct val="115000"/>
                        </a:lnSpc>
                        <a:spcAft>
                          <a:spcPts val="0"/>
                        </a:spcAft>
                      </a:pPr>
                      <a:r>
                        <a:rPr lang="ar-SA" sz="2400" b="1" dirty="0">
                          <a:solidFill>
                            <a:srgbClr val="FFFF00"/>
                          </a:solidFill>
                          <a:latin typeface="Times New Roman"/>
                          <a:ea typeface="Times New Roman"/>
                          <a:cs typeface="Simplified Arabic"/>
                        </a:rPr>
                        <a:t>بيــــــان</a:t>
                      </a:r>
                      <a:endParaRPr lang="en-US" sz="3600" b="1" dirty="0">
                        <a:solidFill>
                          <a:srgbClr val="FFFF00"/>
                        </a:solidFill>
                        <a:latin typeface="Times New Roman"/>
                        <a:ea typeface="Times New Roman"/>
                        <a:cs typeface="Arial"/>
                      </a:endParaRPr>
                    </a:p>
                  </a:txBody>
                  <a:tcPr marL="68580" marR="68580" marT="0" marB="0" anchor="ctr">
                    <a:solidFill>
                      <a:schemeClr val="accent1">
                        <a:lumMod val="60000"/>
                        <a:lumOff val="40000"/>
                      </a:schemeClr>
                    </a:solidFill>
                  </a:tcPr>
                </a:tc>
                <a:tc>
                  <a:txBody>
                    <a:bodyPr/>
                    <a:lstStyle/>
                    <a:p>
                      <a:pPr algn="ctr" rtl="1">
                        <a:lnSpc>
                          <a:spcPct val="115000"/>
                        </a:lnSpc>
                        <a:spcAft>
                          <a:spcPts val="0"/>
                        </a:spcAft>
                      </a:pPr>
                      <a:r>
                        <a:rPr lang="ar-SA" sz="2400" b="1" dirty="0">
                          <a:solidFill>
                            <a:srgbClr val="FFFF00"/>
                          </a:solidFill>
                          <a:latin typeface="Times New Roman"/>
                          <a:ea typeface="Times New Roman"/>
                          <a:cs typeface="Simplified Arabic"/>
                        </a:rPr>
                        <a:t>رقم المستند</a:t>
                      </a:r>
                      <a:endParaRPr lang="en-US" sz="3600" b="1" dirty="0">
                        <a:solidFill>
                          <a:srgbClr val="FFFF00"/>
                        </a:solidFill>
                        <a:latin typeface="Times New Roman"/>
                        <a:ea typeface="Times New Roman"/>
                        <a:cs typeface="Arial"/>
                      </a:endParaRPr>
                    </a:p>
                  </a:txBody>
                  <a:tcPr marL="68580" marR="68580" marT="0" marB="0" anchor="ctr">
                    <a:solidFill>
                      <a:schemeClr val="accent1">
                        <a:lumMod val="60000"/>
                        <a:lumOff val="40000"/>
                      </a:schemeClr>
                    </a:solidFill>
                  </a:tcPr>
                </a:tc>
                <a:tc>
                  <a:txBody>
                    <a:bodyPr/>
                    <a:lstStyle/>
                    <a:p>
                      <a:pPr algn="ctr" rtl="1">
                        <a:lnSpc>
                          <a:spcPct val="115000"/>
                        </a:lnSpc>
                        <a:spcAft>
                          <a:spcPts val="0"/>
                        </a:spcAft>
                      </a:pPr>
                      <a:r>
                        <a:rPr lang="ar-SA" sz="2400" b="1" dirty="0">
                          <a:solidFill>
                            <a:srgbClr val="FFFF00"/>
                          </a:solidFill>
                          <a:latin typeface="Times New Roman"/>
                          <a:ea typeface="Times New Roman"/>
                          <a:cs typeface="Simplified Arabic"/>
                        </a:rPr>
                        <a:t>رقم صفحة الأستاذ</a:t>
                      </a:r>
                      <a:endParaRPr lang="en-US" sz="3600" b="1" dirty="0">
                        <a:solidFill>
                          <a:srgbClr val="FFFF00"/>
                        </a:solidFill>
                        <a:latin typeface="Times New Roman"/>
                        <a:ea typeface="Times New Roman"/>
                        <a:cs typeface="Arial"/>
                      </a:endParaRPr>
                    </a:p>
                  </a:txBody>
                  <a:tcPr marL="68580" marR="68580" marT="0" marB="0" anchor="ctr">
                    <a:solidFill>
                      <a:schemeClr val="accent1">
                        <a:lumMod val="60000"/>
                        <a:lumOff val="40000"/>
                      </a:schemeClr>
                    </a:solidFill>
                  </a:tcPr>
                </a:tc>
                <a:tc>
                  <a:txBody>
                    <a:bodyPr/>
                    <a:lstStyle/>
                    <a:p>
                      <a:pPr algn="ctr" rtl="1">
                        <a:lnSpc>
                          <a:spcPct val="115000"/>
                        </a:lnSpc>
                        <a:spcAft>
                          <a:spcPts val="0"/>
                        </a:spcAft>
                      </a:pPr>
                      <a:r>
                        <a:rPr lang="ar-SA" sz="2400" b="1" dirty="0">
                          <a:solidFill>
                            <a:srgbClr val="FFFF00"/>
                          </a:solidFill>
                          <a:latin typeface="Times New Roman"/>
                          <a:ea typeface="Times New Roman"/>
                          <a:cs typeface="Simplified Arabic"/>
                        </a:rPr>
                        <a:t>التاريخ</a:t>
                      </a:r>
                      <a:endParaRPr lang="en-US" sz="3600" b="1" dirty="0">
                        <a:solidFill>
                          <a:srgbClr val="FFFF00"/>
                        </a:solidFill>
                        <a:latin typeface="Times New Roman"/>
                        <a:ea typeface="Times New Roman"/>
                        <a:cs typeface="Arial"/>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10000"/>
                  </a:ext>
                </a:extLst>
              </a:tr>
              <a:tr h="558709">
                <a:tc>
                  <a:txBody>
                    <a:bodyPr/>
                    <a:lstStyle/>
                    <a:p>
                      <a:pPr algn="ctr" rtl="1"/>
                      <a:r>
                        <a:rPr lang="ar-EG" b="1" dirty="0"/>
                        <a:t>××</a:t>
                      </a:r>
                    </a:p>
                  </a:txBody>
                  <a:tcPr/>
                </a:tc>
                <a:tc>
                  <a:txBody>
                    <a:bodyPr/>
                    <a:lstStyle/>
                    <a:p>
                      <a:pPr algn="ctr" rtl="1"/>
                      <a:endParaRPr lang="ar-EG" b="1" dirty="0"/>
                    </a:p>
                  </a:txBody>
                  <a:tcPr/>
                </a:tc>
                <a:tc>
                  <a:txBody>
                    <a:bodyPr/>
                    <a:lstStyle/>
                    <a:p>
                      <a:pPr algn="ctr" rtl="1">
                        <a:lnSpc>
                          <a:spcPct val="115000"/>
                        </a:lnSpc>
                        <a:spcAft>
                          <a:spcPts val="0"/>
                        </a:spcAft>
                      </a:pPr>
                      <a:r>
                        <a:rPr lang="ar-SA" sz="2000" b="1" dirty="0">
                          <a:latin typeface="Times New Roman"/>
                          <a:ea typeface="Times New Roman"/>
                          <a:cs typeface="Simplified Arabic"/>
                        </a:rPr>
                        <a:t>من حـ/ الطرف المدين</a:t>
                      </a:r>
                      <a:endParaRPr lang="en-US" sz="3200" b="1" dirty="0">
                        <a:latin typeface="Times New Roman"/>
                        <a:ea typeface="Times New Roman"/>
                        <a:cs typeface="Arial"/>
                      </a:endParaRPr>
                    </a:p>
                  </a:txBody>
                  <a:tcPr marL="68580" marR="68580" marT="0" marB="0"/>
                </a:tc>
                <a:tc>
                  <a:txBody>
                    <a:bodyPr/>
                    <a:lstStyle/>
                    <a:p>
                      <a:pPr rtl="1"/>
                      <a:endParaRPr lang="ar-EG" dirty="0"/>
                    </a:p>
                  </a:txBody>
                  <a:tcPr/>
                </a:tc>
                <a:tc>
                  <a:txBody>
                    <a:bodyPr/>
                    <a:lstStyle/>
                    <a:p>
                      <a:pPr rtl="1"/>
                      <a:endParaRPr lang="ar-EG" dirty="0"/>
                    </a:p>
                  </a:txBody>
                  <a:tcPr/>
                </a:tc>
                <a:tc>
                  <a:txBody>
                    <a:bodyPr/>
                    <a:lstStyle/>
                    <a:p>
                      <a:pPr rtl="1"/>
                      <a:endParaRPr lang="ar-EG" dirty="0"/>
                    </a:p>
                  </a:txBody>
                  <a:tcPr/>
                </a:tc>
                <a:extLst>
                  <a:ext uri="{0D108BD9-81ED-4DB2-BD59-A6C34878D82A}">
                    <a16:rowId xmlns:a16="http://schemas.microsoft.com/office/drawing/2014/main" val="10001"/>
                  </a:ext>
                </a:extLst>
              </a:tr>
              <a:tr h="558709">
                <a:tc>
                  <a:txBody>
                    <a:bodyPr/>
                    <a:lstStyle/>
                    <a:p>
                      <a:pPr algn="ctr" rtl="1"/>
                      <a:endParaRPr lang="ar-EG" b="1" dirty="0"/>
                    </a:p>
                  </a:txBody>
                  <a:tcPr/>
                </a:tc>
                <a:tc>
                  <a:txBody>
                    <a:bodyPr/>
                    <a:lstStyle/>
                    <a:p>
                      <a:pPr algn="ctr" rtl="1"/>
                      <a:r>
                        <a:rPr lang="ar-EG" b="1" dirty="0"/>
                        <a:t>××</a:t>
                      </a:r>
                    </a:p>
                  </a:txBody>
                  <a:tcPr/>
                </a:tc>
                <a:tc>
                  <a:txBody>
                    <a:bodyPr/>
                    <a:lstStyle/>
                    <a:p>
                      <a:pPr algn="ctr" rtl="1">
                        <a:lnSpc>
                          <a:spcPct val="115000"/>
                        </a:lnSpc>
                        <a:spcAft>
                          <a:spcPts val="0"/>
                        </a:spcAft>
                      </a:pPr>
                      <a:r>
                        <a:rPr lang="ar-SA" sz="2000" b="1" dirty="0">
                          <a:latin typeface="Times New Roman"/>
                          <a:ea typeface="Times New Roman"/>
                          <a:cs typeface="Simplified Arabic"/>
                        </a:rPr>
                        <a:t>       إلى حـ/ الطرف الدائن</a:t>
                      </a:r>
                      <a:endParaRPr lang="en-US" sz="3200" b="1" dirty="0">
                        <a:latin typeface="Times New Roman"/>
                        <a:ea typeface="Times New Roman"/>
                        <a:cs typeface="Arial"/>
                      </a:endParaRPr>
                    </a:p>
                  </a:txBody>
                  <a:tcPr marL="68580" marR="68580" marT="0" marB="0"/>
                </a:tc>
                <a:tc>
                  <a:txBody>
                    <a:bodyPr/>
                    <a:lstStyle/>
                    <a:p>
                      <a:pPr rtl="1"/>
                      <a:endParaRPr lang="ar-EG" dirty="0"/>
                    </a:p>
                  </a:txBody>
                  <a:tcPr/>
                </a:tc>
                <a:tc>
                  <a:txBody>
                    <a:bodyPr/>
                    <a:lstStyle/>
                    <a:p>
                      <a:pPr rtl="1"/>
                      <a:endParaRPr lang="ar-EG" dirty="0"/>
                    </a:p>
                  </a:txBody>
                  <a:tcPr/>
                </a:tc>
                <a:tc>
                  <a:txBody>
                    <a:bodyPr/>
                    <a:lstStyle/>
                    <a:p>
                      <a:pPr rtl="1"/>
                      <a:endParaRPr lang="ar-EG" dirty="0"/>
                    </a:p>
                  </a:txBody>
                  <a:tcPr/>
                </a:tc>
                <a:extLst>
                  <a:ext uri="{0D108BD9-81ED-4DB2-BD59-A6C34878D82A}">
                    <a16:rowId xmlns:a16="http://schemas.microsoft.com/office/drawing/2014/main" val="10002"/>
                  </a:ext>
                </a:extLst>
              </a:tr>
              <a:tr h="558709">
                <a:tc>
                  <a:txBody>
                    <a:bodyPr/>
                    <a:lstStyle/>
                    <a:p>
                      <a:pPr rtl="1"/>
                      <a:endParaRPr lang="ar-EG"/>
                    </a:p>
                  </a:txBody>
                  <a:tcPr/>
                </a:tc>
                <a:tc>
                  <a:txBody>
                    <a:bodyPr/>
                    <a:lstStyle/>
                    <a:p>
                      <a:pPr rtl="1"/>
                      <a:endParaRPr lang="ar-EG"/>
                    </a:p>
                  </a:txBody>
                  <a:tcPr/>
                </a:tc>
                <a:tc>
                  <a:txBody>
                    <a:bodyPr/>
                    <a:lstStyle/>
                    <a:p>
                      <a:pPr algn="ctr" rtl="1">
                        <a:lnSpc>
                          <a:spcPct val="115000"/>
                        </a:lnSpc>
                        <a:spcAft>
                          <a:spcPts val="0"/>
                        </a:spcAft>
                      </a:pPr>
                      <a:r>
                        <a:rPr lang="ar-SA" sz="2000" b="1" dirty="0">
                          <a:latin typeface="Times New Roman"/>
                          <a:ea typeface="Times New Roman"/>
                          <a:cs typeface="Simplified Arabic"/>
                        </a:rPr>
                        <a:t>شرح مختصر لطبيعة العملية</a:t>
                      </a:r>
                      <a:endParaRPr lang="en-US" sz="3200" b="1" dirty="0">
                        <a:latin typeface="Times New Roman"/>
                        <a:ea typeface="Times New Roman"/>
                        <a:cs typeface="Arial"/>
                      </a:endParaRPr>
                    </a:p>
                  </a:txBody>
                  <a:tcPr marL="68580" marR="68580" marT="0" marB="0"/>
                </a:tc>
                <a:tc>
                  <a:txBody>
                    <a:bodyPr/>
                    <a:lstStyle/>
                    <a:p>
                      <a:pPr rtl="1"/>
                      <a:endParaRPr lang="ar-EG" dirty="0"/>
                    </a:p>
                  </a:txBody>
                  <a:tcPr/>
                </a:tc>
                <a:tc>
                  <a:txBody>
                    <a:bodyPr/>
                    <a:lstStyle/>
                    <a:p>
                      <a:pPr rtl="1"/>
                      <a:endParaRPr lang="ar-EG"/>
                    </a:p>
                  </a:txBody>
                  <a:tcPr/>
                </a:tc>
                <a:tc>
                  <a:txBody>
                    <a:bodyPr/>
                    <a:lstStyle/>
                    <a:p>
                      <a:pPr rtl="1"/>
                      <a:endParaRPr lang="ar-EG"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54439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376337276"/>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t>3</a:t>
            </a:r>
            <a:r>
              <a:rPr lang="ar-SA" sz="3600" b="1" dirty="0"/>
              <a:t>/</a:t>
            </a:r>
            <a:r>
              <a:rPr lang="ar-EG" sz="3600" b="1" dirty="0"/>
              <a:t>2</a:t>
            </a:r>
            <a:r>
              <a:rPr lang="ar-SA" sz="3600" b="1" dirty="0"/>
              <a:t>– تسجيل العمليات المالية في دفتر اليومية: </a:t>
            </a:r>
            <a:endParaRPr lang="en-US" sz="3600" dirty="0"/>
          </a:p>
        </p:txBody>
      </p:sp>
      <p:sp>
        <p:nvSpPr>
          <p:cNvPr id="6" name="Slide Number Placeholder 5"/>
          <p:cNvSpPr>
            <a:spLocks noGrp="1"/>
          </p:cNvSpPr>
          <p:nvPr>
            <p:ph type="sldNum" sz="quarter" idx="11"/>
          </p:nvPr>
        </p:nvSpPr>
        <p:spPr/>
        <p:txBody>
          <a:bodyPr/>
          <a:lstStyle/>
          <a:p>
            <a:r>
              <a:rPr lang="ar-EG" sz="1600" dirty="0"/>
              <a:t>6</a:t>
            </a:r>
            <a:endParaRPr lang="en-US" sz="1600" dirty="0"/>
          </a:p>
        </p:txBody>
      </p:sp>
    </p:spTree>
    <p:extLst>
      <p:ext uri="{BB962C8B-B14F-4D97-AF65-F5344CB8AC3E}">
        <p14:creationId xmlns:p14="http://schemas.microsoft.com/office/powerpoint/2010/main" val="2154439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316974079"/>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SA" sz="3600" b="1" dirty="0"/>
              <a:t>مثال (3): </a:t>
            </a:r>
            <a:endParaRPr lang="en-US" sz="3600" dirty="0"/>
          </a:p>
        </p:txBody>
      </p:sp>
      <p:sp>
        <p:nvSpPr>
          <p:cNvPr id="6" name="Slide Number Placeholder 5"/>
          <p:cNvSpPr>
            <a:spLocks noGrp="1"/>
          </p:cNvSpPr>
          <p:nvPr>
            <p:ph type="sldNum" sz="quarter" idx="11"/>
          </p:nvPr>
        </p:nvSpPr>
        <p:spPr/>
        <p:txBody>
          <a:bodyPr/>
          <a:lstStyle/>
          <a:p>
            <a:r>
              <a:rPr lang="ar-EG" sz="1800" dirty="0"/>
              <a:t>7</a:t>
            </a:r>
            <a:endParaRPr lang="en-US" sz="1050" dirty="0"/>
          </a:p>
        </p:txBody>
      </p:sp>
    </p:spTree>
    <p:extLst>
      <p:ext uri="{BB962C8B-B14F-4D97-AF65-F5344CB8AC3E}">
        <p14:creationId xmlns:p14="http://schemas.microsoft.com/office/powerpoint/2010/main" val="2434242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376337276"/>
              </p:ext>
            </p:extLst>
          </p:nvPr>
        </p:nvGraphicFramePr>
        <p:xfrm>
          <a:off x="457200" y="928670"/>
          <a:ext cx="8382000" cy="5376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1"/>
          </p:nvPr>
        </p:nvSpPr>
        <p:spPr/>
        <p:txBody>
          <a:bodyPr/>
          <a:lstStyle/>
          <a:p>
            <a:r>
              <a:rPr lang="ar-EG" sz="1800" dirty="0"/>
              <a:t>8</a:t>
            </a:r>
            <a:endParaRPr lang="en-US" sz="1800" dirty="0"/>
          </a:p>
        </p:txBody>
      </p:sp>
    </p:spTree>
    <p:extLst>
      <p:ext uri="{BB962C8B-B14F-4D97-AF65-F5344CB8AC3E}">
        <p14:creationId xmlns:p14="http://schemas.microsoft.com/office/powerpoint/2010/main" val="2154439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038210480"/>
              </p:ext>
            </p:extLst>
          </p:nvPr>
        </p:nvGraphicFramePr>
        <p:xfrm>
          <a:off x="457200" y="1142984"/>
          <a:ext cx="8382000" cy="51625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500042"/>
            <a:ext cx="8229600" cy="571504"/>
          </a:xfrm>
        </p:spPr>
        <p:txBody>
          <a:bodyPr/>
          <a:lstStyle/>
          <a:p>
            <a:pPr algn="r" rtl="1"/>
            <a:r>
              <a:rPr lang="ar-SA" sz="3600" b="1" u="sng" dirty="0"/>
              <a:t>حل المثال: </a:t>
            </a:r>
            <a:endParaRPr lang="en-US" sz="3600" dirty="0"/>
          </a:p>
        </p:txBody>
      </p:sp>
      <p:sp>
        <p:nvSpPr>
          <p:cNvPr id="6" name="Slide Number Placeholder 5"/>
          <p:cNvSpPr>
            <a:spLocks noGrp="1"/>
          </p:cNvSpPr>
          <p:nvPr>
            <p:ph type="sldNum" sz="quarter" idx="11"/>
          </p:nvPr>
        </p:nvSpPr>
        <p:spPr/>
        <p:txBody>
          <a:bodyPr/>
          <a:lstStyle/>
          <a:p>
            <a:r>
              <a:rPr lang="ar-EG" sz="1800" dirty="0"/>
              <a:t>9</a:t>
            </a:r>
            <a:endParaRPr lang="en-US" sz="1800" dirty="0"/>
          </a:p>
        </p:txBody>
      </p:sp>
      <p:graphicFrame>
        <p:nvGraphicFramePr>
          <p:cNvPr id="9" name="Table 8"/>
          <p:cNvGraphicFramePr>
            <a:graphicFrameLocks noGrp="1"/>
          </p:cNvGraphicFramePr>
          <p:nvPr>
            <p:extLst>
              <p:ext uri="{D42A27DB-BD31-4B8C-83A1-F6EECF244321}">
                <p14:modId xmlns:p14="http://schemas.microsoft.com/office/powerpoint/2010/main" val="3267856073"/>
              </p:ext>
            </p:extLst>
          </p:nvPr>
        </p:nvGraphicFramePr>
        <p:xfrm>
          <a:off x="785786" y="1643050"/>
          <a:ext cx="7286676" cy="4663440"/>
        </p:xfrm>
        <a:graphic>
          <a:graphicData uri="http://schemas.openxmlformats.org/drawingml/2006/table">
            <a:tbl>
              <a:tblPr rtl="1" firstRow="1" bandRow="1">
                <a:tableStyleId>{5C22544A-7EE6-4342-B048-85BDC9FD1C3A}</a:tableStyleId>
              </a:tblPr>
              <a:tblGrid>
                <a:gridCol w="1144630">
                  <a:extLst>
                    <a:ext uri="{9D8B030D-6E8A-4147-A177-3AD203B41FA5}">
                      <a16:colId xmlns:a16="http://schemas.microsoft.com/office/drawing/2014/main" val="20000"/>
                    </a:ext>
                  </a:extLst>
                </a:gridCol>
                <a:gridCol w="1360478">
                  <a:extLst>
                    <a:ext uri="{9D8B030D-6E8A-4147-A177-3AD203B41FA5}">
                      <a16:colId xmlns:a16="http://schemas.microsoft.com/office/drawing/2014/main" val="20001"/>
                    </a:ext>
                  </a:extLst>
                </a:gridCol>
                <a:gridCol w="3494062">
                  <a:extLst>
                    <a:ext uri="{9D8B030D-6E8A-4147-A177-3AD203B41FA5}">
                      <a16:colId xmlns:a16="http://schemas.microsoft.com/office/drawing/2014/main" val="20002"/>
                    </a:ext>
                  </a:extLst>
                </a:gridCol>
                <a:gridCol w="1287506">
                  <a:extLst>
                    <a:ext uri="{9D8B030D-6E8A-4147-A177-3AD203B41FA5}">
                      <a16:colId xmlns:a16="http://schemas.microsoft.com/office/drawing/2014/main" val="20003"/>
                    </a:ext>
                  </a:extLst>
                </a:gridCol>
              </a:tblGrid>
              <a:tr h="370840">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مدين</a:t>
                      </a:r>
                      <a:endParaRPr lang="en-US" sz="2000" b="1" dirty="0">
                        <a:solidFill>
                          <a:srgbClr val="FFFF00"/>
                        </a:solidFill>
                        <a:latin typeface="Times New Roman"/>
                        <a:ea typeface="Times New Roman"/>
                        <a:cs typeface="Arial"/>
                      </a:endParaRPr>
                    </a:p>
                  </a:txBody>
                  <a:tcPr marL="68580" marR="68580" marT="0" marB="0" anchor="ctr">
                    <a:solidFill>
                      <a:schemeClr val="accent1">
                        <a:lumMod val="60000"/>
                        <a:lumOff val="40000"/>
                      </a:schemeClr>
                    </a:solidFill>
                  </a:tcPr>
                </a:tc>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دائن</a:t>
                      </a:r>
                      <a:endParaRPr lang="en-US" sz="2000" b="1" dirty="0">
                        <a:solidFill>
                          <a:srgbClr val="FFFF00"/>
                        </a:solidFill>
                        <a:latin typeface="Times New Roman"/>
                        <a:ea typeface="Times New Roman"/>
                        <a:cs typeface="Arial"/>
                      </a:endParaRPr>
                    </a:p>
                  </a:txBody>
                  <a:tcPr marL="68580" marR="68580" marT="0" marB="0" anchor="ctr">
                    <a:solidFill>
                      <a:schemeClr val="accent1">
                        <a:lumMod val="60000"/>
                        <a:lumOff val="40000"/>
                      </a:schemeClr>
                    </a:solidFill>
                  </a:tcPr>
                </a:tc>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بيــــــــان</a:t>
                      </a:r>
                      <a:endParaRPr lang="en-US" sz="2000" b="1" dirty="0">
                        <a:solidFill>
                          <a:srgbClr val="FFFF00"/>
                        </a:solidFill>
                        <a:latin typeface="Times New Roman"/>
                        <a:ea typeface="Times New Roman"/>
                        <a:cs typeface="Arial"/>
                      </a:endParaRPr>
                    </a:p>
                  </a:txBody>
                  <a:tcPr marL="68580" marR="68580" marT="0" marB="0" anchor="ctr">
                    <a:solidFill>
                      <a:schemeClr val="accent1">
                        <a:lumMod val="60000"/>
                        <a:lumOff val="40000"/>
                      </a:schemeClr>
                    </a:solidFill>
                  </a:tcPr>
                </a:tc>
                <a:tc>
                  <a:txBody>
                    <a:bodyPr/>
                    <a:lstStyle/>
                    <a:p>
                      <a:pPr algn="ctr" rtl="1">
                        <a:lnSpc>
                          <a:spcPts val="1600"/>
                        </a:lnSpc>
                        <a:spcAft>
                          <a:spcPts val="0"/>
                        </a:spcAft>
                      </a:pPr>
                      <a:r>
                        <a:rPr lang="ar-SA" sz="2000" b="1" dirty="0">
                          <a:solidFill>
                            <a:srgbClr val="FFFF00"/>
                          </a:solidFill>
                          <a:latin typeface="Times New Roman"/>
                          <a:ea typeface="Times New Roman"/>
                          <a:cs typeface="Simplified Arabic"/>
                        </a:rPr>
                        <a:t>التاريخ</a:t>
                      </a:r>
                      <a:endParaRPr lang="en-US" sz="2000" b="1" dirty="0">
                        <a:solidFill>
                          <a:srgbClr val="FFFF00"/>
                        </a:solidFill>
                        <a:latin typeface="Times New Roman"/>
                        <a:ea typeface="Times New Roman"/>
                        <a:cs typeface="Arial"/>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10000"/>
                  </a:ext>
                </a:extLst>
              </a:tr>
              <a:tr h="370840">
                <a:tc>
                  <a:txBody>
                    <a:bodyPr/>
                    <a:lstStyle/>
                    <a:p>
                      <a:pPr algn="ctr" rtl="1"/>
                      <a:r>
                        <a:rPr lang="en-US" sz="1600" b="1" dirty="0"/>
                        <a:t>300000</a:t>
                      </a:r>
                      <a:endParaRPr lang="ar-EG" sz="1600" b="1" dirty="0"/>
                    </a:p>
                  </a:txBody>
                  <a:tcPr/>
                </a:tc>
                <a:tc>
                  <a:txBody>
                    <a:bodyPr/>
                    <a:lstStyle/>
                    <a:p>
                      <a:pPr algn="ctr" rtl="1"/>
                      <a:endParaRPr lang="ar-EG" sz="1600" b="1" dirty="0"/>
                    </a:p>
                  </a:txBody>
                  <a:tcPr/>
                </a:tc>
                <a:tc>
                  <a:txBody>
                    <a:bodyPr/>
                    <a:lstStyle/>
                    <a:p>
                      <a:pPr algn="justLow" rtl="1">
                        <a:lnSpc>
                          <a:spcPts val="1550"/>
                        </a:lnSpc>
                        <a:spcAft>
                          <a:spcPts val="0"/>
                        </a:spcAft>
                      </a:pPr>
                      <a:r>
                        <a:rPr lang="ar-SA" sz="1800" b="1" dirty="0">
                          <a:latin typeface="Times New Roman"/>
                          <a:ea typeface="Times New Roman"/>
                          <a:cs typeface="Simplified Arabic"/>
                        </a:rPr>
                        <a:t>من حـ/ البنك</a:t>
                      </a:r>
                      <a:endParaRPr lang="en-US" sz="1800" b="1" dirty="0">
                        <a:latin typeface="Times New Roman"/>
                        <a:ea typeface="Times New Roman"/>
                        <a:cs typeface="Arial"/>
                      </a:endParaRPr>
                    </a:p>
                  </a:txBody>
                  <a:tcPr marL="68580" marR="68580" marT="0" marB="0"/>
                </a:tc>
                <a:tc>
                  <a:txBody>
                    <a:bodyPr/>
                    <a:lstStyle/>
                    <a:p>
                      <a:pPr algn="ctr" rtl="1"/>
                      <a:r>
                        <a:rPr lang="ar-EG" sz="1600" b="1" dirty="0"/>
                        <a:t>2016/4/1م</a:t>
                      </a:r>
                    </a:p>
                  </a:txBody>
                  <a:tcPr/>
                </a:tc>
                <a:extLst>
                  <a:ext uri="{0D108BD9-81ED-4DB2-BD59-A6C34878D82A}">
                    <a16:rowId xmlns:a16="http://schemas.microsoft.com/office/drawing/2014/main" val="10001"/>
                  </a:ext>
                </a:extLst>
              </a:tr>
              <a:tr h="370840">
                <a:tc>
                  <a:txBody>
                    <a:bodyPr/>
                    <a:lstStyle/>
                    <a:p>
                      <a:pPr algn="ctr" rtl="1"/>
                      <a:endParaRPr lang="ar-EG" sz="1600" b="1" dirty="0"/>
                    </a:p>
                  </a:txBody>
                  <a:tcPr/>
                </a:tc>
                <a:tc>
                  <a:txBody>
                    <a:bodyPr/>
                    <a:lstStyle/>
                    <a:p>
                      <a:pPr algn="ctr" rtl="1"/>
                      <a:r>
                        <a:rPr lang="en-US" sz="1600" b="1" dirty="0"/>
                        <a:t>300000</a:t>
                      </a:r>
                      <a:endParaRPr lang="ar-EG" sz="1600" b="1" dirty="0"/>
                    </a:p>
                  </a:txBody>
                  <a:tcPr/>
                </a:tc>
                <a:tc>
                  <a:txBody>
                    <a:bodyPr/>
                    <a:lstStyle/>
                    <a:p>
                      <a:pPr algn="justLow" rtl="1">
                        <a:lnSpc>
                          <a:spcPts val="1550"/>
                        </a:lnSpc>
                        <a:spcAft>
                          <a:spcPts val="0"/>
                        </a:spcAft>
                      </a:pPr>
                      <a:r>
                        <a:rPr lang="ar-SA" sz="1800" b="1" dirty="0">
                          <a:latin typeface="Times New Roman"/>
                          <a:ea typeface="Times New Roman"/>
                          <a:cs typeface="Simplified Arabic"/>
                        </a:rPr>
                        <a:t>          إلى حـ/ رأس المال</a:t>
                      </a:r>
                      <a:endParaRPr lang="en-US" sz="1800" b="1" dirty="0">
                        <a:latin typeface="Times New Roman"/>
                        <a:ea typeface="Times New Roman"/>
                        <a:cs typeface="Arial"/>
                      </a:endParaRPr>
                    </a:p>
                  </a:txBody>
                  <a:tcPr marL="68580" marR="68580" marT="0" marB="0"/>
                </a:tc>
                <a:tc>
                  <a:txBody>
                    <a:bodyPr/>
                    <a:lstStyle/>
                    <a:p>
                      <a:pPr rtl="1"/>
                      <a:endParaRPr lang="ar-EG" sz="1600" b="1" dirty="0"/>
                    </a:p>
                  </a:txBody>
                  <a:tcPr/>
                </a:tc>
                <a:extLst>
                  <a:ext uri="{0D108BD9-81ED-4DB2-BD59-A6C34878D82A}">
                    <a16:rowId xmlns:a16="http://schemas.microsoft.com/office/drawing/2014/main" val="10002"/>
                  </a:ext>
                </a:extLst>
              </a:tr>
              <a:tr h="370840">
                <a:tc>
                  <a:txBody>
                    <a:bodyPr/>
                    <a:lstStyle/>
                    <a:p>
                      <a:pPr rtl="1"/>
                      <a:endParaRPr lang="ar-EG" sz="1600" b="1" dirty="0"/>
                    </a:p>
                  </a:txBody>
                  <a:tcPr/>
                </a:tc>
                <a:tc>
                  <a:txBody>
                    <a:bodyPr/>
                    <a:lstStyle/>
                    <a:p>
                      <a:pPr rtl="1"/>
                      <a:endParaRPr lang="ar-EG" sz="1600" b="1"/>
                    </a:p>
                  </a:txBody>
                  <a:tcPr/>
                </a:tc>
                <a:tc>
                  <a:txBody>
                    <a:bodyPr/>
                    <a:lstStyle/>
                    <a:p>
                      <a:pPr algn="ctr" rtl="1">
                        <a:lnSpc>
                          <a:spcPts val="1550"/>
                        </a:lnSpc>
                        <a:spcAft>
                          <a:spcPts val="0"/>
                        </a:spcAft>
                      </a:pPr>
                      <a:endParaRPr lang="ar-EG" sz="1800" b="1" dirty="0">
                        <a:latin typeface="Times New Roman"/>
                        <a:ea typeface="Times New Roman"/>
                        <a:cs typeface="Simplified Arabic"/>
                      </a:endParaRPr>
                    </a:p>
                    <a:p>
                      <a:pPr algn="ctr" rtl="1">
                        <a:lnSpc>
                          <a:spcPts val="1550"/>
                        </a:lnSpc>
                        <a:spcAft>
                          <a:spcPts val="0"/>
                        </a:spcAft>
                      </a:pPr>
                      <a:r>
                        <a:rPr lang="ar-SA" sz="1800" b="1" dirty="0">
                          <a:latin typeface="Times New Roman"/>
                          <a:ea typeface="Times New Roman"/>
                          <a:cs typeface="Simplified Arabic"/>
                        </a:rPr>
                        <a:t>(قيمة ما بدأنا به أعمال المنشأة)</a:t>
                      </a:r>
                      <a:endParaRPr lang="en-US" sz="1800" b="1" dirty="0">
                        <a:latin typeface="Times New Roman"/>
                        <a:ea typeface="Times New Roman"/>
                        <a:cs typeface="Arial"/>
                      </a:endParaRPr>
                    </a:p>
                  </a:txBody>
                  <a:tcPr marL="68580" marR="68580" marT="0" marB="0"/>
                </a:tc>
                <a:tc>
                  <a:txBody>
                    <a:bodyPr/>
                    <a:lstStyle/>
                    <a:p>
                      <a:pPr rtl="1"/>
                      <a:endParaRPr lang="ar-EG" sz="1600" b="1" dirty="0"/>
                    </a:p>
                  </a:txBody>
                  <a:tcPr/>
                </a:tc>
                <a:extLst>
                  <a:ext uri="{0D108BD9-81ED-4DB2-BD59-A6C34878D82A}">
                    <a16:rowId xmlns:a16="http://schemas.microsoft.com/office/drawing/2014/main" val="10003"/>
                  </a:ext>
                </a:extLst>
              </a:tr>
              <a:tr h="370840">
                <a:tc>
                  <a:txBody>
                    <a:bodyPr/>
                    <a:lstStyle/>
                    <a:p>
                      <a:pPr algn="ctr" rtl="1"/>
                      <a:r>
                        <a:rPr lang="ar-EG" sz="1600" b="1" dirty="0"/>
                        <a:t>20000</a:t>
                      </a:r>
                    </a:p>
                  </a:txBody>
                  <a:tcPr/>
                </a:tc>
                <a:tc>
                  <a:txBody>
                    <a:bodyPr/>
                    <a:lstStyle/>
                    <a:p>
                      <a:pPr algn="ctr" rtl="1"/>
                      <a:endParaRPr lang="ar-EG" sz="1600" b="1"/>
                    </a:p>
                  </a:txBody>
                  <a:tcPr/>
                </a:tc>
                <a:tc>
                  <a:txBody>
                    <a:bodyPr/>
                    <a:lstStyle/>
                    <a:p>
                      <a:pPr algn="justLow" rtl="1">
                        <a:lnSpc>
                          <a:spcPts val="1550"/>
                        </a:lnSpc>
                        <a:spcAft>
                          <a:spcPts val="0"/>
                        </a:spcAft>
                      </a:pPr>
                      <a:endParaRPr lang="ar-EG" sz="1800" b="1" dirty="0">
                        <a:latin typeface="Times New Roman"/>
                        <a:ea typeface="Times New Roman"/>
                        <a:cs typeface="Simplified Arabic"/>
                      </a:endParaRPr>
                    </a:p>
                    <a:p>
                      <a:pPr algn="justLow" rtl="1">
                        <a:lnSpc>
                          <a:spcPts val="1550"/>
                        </a:lnSpc>
                        <a:spcAft>
                          <a:spcPts val="0"/>
                        </a:spcAft>
                      </a:pPr>
                      <a:r>
                        <a:rPr lang="ar-SA" sz="1800" b="1" dirty="0">
                          <a:latin typeface="Times New Roman"/>
                          <a:ea typeface="Times New Roman"/>
                          <a:cs typeface="Simplified Arabic"/>
                        </a:rPr>
                        <a:t>من حـ/ الأثاث والتركيبات</a:t>
                      </a:r>
                      <a:endParaRPr lang="en-US" sz="1800" b="1" dirty="0">
                        <a:latin typeface="Times New Roman"/>
                        <a:ea typeface="Times New Roman"/>
                        <a:cs typeface="Arial"/>
                      </a:endParaRPr>
                    </a:p>
                  </a:txBody>
                  <a:tcPr marL="68580" marR="68580" marT="0" marB="0"/>
                </a:tc>
                <a:tc>
                  <a:txBody>
                    <a:bodyPr/>
                    <a:lstStyle/>
                    <a:p>
                      <a:pPr algn="ctr" rtl="1">
                        <a:lnSpc>
                          <a:spcPts val="1550"/>
                        </a:lnSpc>
                        <a:spcAft>
                          <a:spcPts val="0"/>
                        </a:spcAft>
                      </a:pPr>
                      <a:r>
                        <a:rPr lang="ar-SA" sz="1600" b="1">
                          <a:latin typeface="Times New Roman"/>
                          <a:ea typeface="Times New Roman"/>
                          <a:cs typeface="Simplified Arabic"/>
                        </a:rPr>
                        <a:t>4/4</a:t>
                      </a:r>
                      <a:endParaRPr lang="en-US" sz="1600" b="1">
                        <a:latin typeface="Times New Roman"/>
                        <a:ea typeface="Times New Roman"/>
                        <a:cs typeface="Arial"/>
                      </a:endParaRPr>
                    </a:p>
                  </a:txBody>
                  <a:tcPr marL="68580" marR="68580" marT="0" marB="0" anchor="ctr"/>
                </a:tc>
                <a:extLst>
                  <a:ext uri="{0D108BD9-81ED-4DB2-BD59-A6C34878D82A}">
                    <a16:rowId xmlns:a16="http://schemas.microsoft.com/office/drawing/2014/main" val="10004"/>
                  </a:ext>
                </a:extLst>
              </a:tr>
              <a:tr h="370840">
                <a:tc>
                  <a:txBody>
                    <a:bodyPr/>
                    <a:lstStyle/>
                    <a:p>
                      <a:pPr algn="ctr" rtl="1"/>
                      <a:endParaRPr lang="ar-EG" sz="1600" b="1" dirty="0"/>
                    </a:p>
                  </a:txBody>
                  <a:tcPr/>
                </a:tc>
                <a:tc>
                  <a:txBody>
                    <a:bodyPr/>
                    <a:lstStyle/>
                    <a:p>
                      <a:pPr algn="ctr" rtl="1"/>
                      <a:r>
                        <a:rPr lang="ar-EG" sz="1600" b="1" dirty="0"/>
                        <a:t>20000</a:t>
                      </a:r>
                    </a:p>
                  </a:txBody>
                  <a:tcPr/>
                </a:tc>
                <a:tc>
                  <a:txBody>
                    <a:bodyPr/>
                    <a:lstStyle/>
                    <a:p>
                      <a:pPr algn="justLow" rtl="1">
                        <a:lnSpc>
                          <a:spcPts val="1550"/>
                        </a:lnSpc>
                        <a:spcAft>
                          <a:spcPts val="0"/>
                        </a:spcAft>
                      </a:pPr>
                      <a:r>
                        <a:rPr lang="ar-SA" sz="1800" b="1" dirty="0">
                          <a:latin typeface="Times New Roman"/>
                          <a:ea typeface="Times New Roman"/>
                          <a:cs typeface="Simplified Arabic"/>
                        </a:rPr>
                        <a:t>         </a:t>
                      </a:r>
                      <a:endParaRPr lang="ar-EG" sz="1800" b="1" dirty="0">
                        <a:latin typeface="Times New Roman"/>
                        <a:ea typeface="Times New Roman"/>
                        <a:cs typeface="Simplified Arabic"/>
                      </a:endParaRPr>
                    </a:p>
                    <a:p>
                      <a:pPr algn="justLow" rtl="1">
                        <a:lnSpc>
                          <a:spcPts val="1550"/>
                        </a:lnSpc>
                        <a:spcAft>
                          <a:spcPts val="0"/>
                        </a:spcAft>
                      </a:pPr>
                      <a:r>
                        <a:rPr lang="ar-EG" sz="1800" b="1" dirty="0">
                          <a:latin typeface="Times New Roman"/>
                          <a:ea typeface="Times New Roman"/>
                          <a:cs typeface="Simplified Arabic"/>
                        </a:rPr>
                        <a:t>               </a:t>
                      </a:r>
                      <a:r>
                        <a:rPr lang="ar-SA" sz="1800" b="1" dirty="0">
                          <a:latin typeface="Times New Roman"/>
                          <a:ea typeface="Times New Roman"/>
                          <a:cs typeface="Simplified Arabic"/>
                        </a:rPr>
                        <a:t>إلى حـ/ البنك</a:t>
                      </a:r>
                      <a:endParaRPr lang="en-US" sz="1800" b="1" dirty="0">
                        <a:latin typeface="Times New Roman"/>
                        <a:ea typeface="Times New Roman"/>
                        <a:cs typeface="Arial"/>
                      </a:endParaRPr>
                    </a:p>
                  </a:txBody>
                  <a:tcPr marL="68580" marR="68580" marT="0" marB="0"/>
                </a:tc>
                <a:tc>
                  <a:txBody>
                    <a:bodyPr/>
                    <a:lstStyle/>
                    <a:p>
                      <a:pPr algn="ctr" rtl="1">
                        <a:lnSpc>
                          <a:spcPts val="1550"/>
                        </a:lnSpc>
                        <a:spcAft>
                          <a:spcPts val="0"/>
                        </a:spcAft>
                      </a:pPr>
                      <a:endParaRPr lang="ar-SA" sz="1600" b="1" dirty="0">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5"/>
                  </a:ext>
                </a:extLst>
              </a:tr>
              <a:tr h="370840">
                <a:tc>
                  <a:txBody>
                    <a:bodyPr/>
                    <a:lstStyle/>
                    <a:p>
                      <a:pPr rtl="1"/>
                      <a:endParaRPr lang="ar-EG" sz="1600" dirty="0"/>
                    </a:p>
                  </a:txBody>
                  <a:tcPr/>
                </a:tc>
                <a:tc>
                  <a:txBody>
                    <a:bodyPr/>
                    <a:lstStyle/>
                    <a:p>
                      <a:pPr rtl="1"/>
                      <a:endParaRPr lang="ar-EG" sz="1600" dirty="0"/>
                    </a:p>
                  </a:txBody>
                  <a:tcPr/>
                </a:tc>
                <a:tc>
                  <a:txBody>
                    <a:bodyPr/>
                    <a:lstStyle/>
                    <a:p>
                      <a:pPr algn="ctr" rtl="1">
                        <a:lnSpc>
                          <a:spcPts val="1550"/>
                        </a:lnSpc>
                        <a:spcAft>
                          <a:spcPts val="0"/>
                        </a:spcAft>
                      </a:pPr>
                      <a:endParaRPr lang="ar-EG" sz="1800" b="1" dirty="0">
                        <a:latin typeface="Times New Roman"/>
                        <a:ea typeface="Times New Roman"/>
                        <a:cs typeface="Simplified Arabic"/>
                      </a:endParaRPr>
                    </a:p>
                    <a:p>
                      <a:pPr algn="ctr" rtl="1">
                        <a:lnSpc>
                          <a:spcPts val="1550"/>
                        </a:lnSpc>
                        <a:spcAft>
                          <a:spcPts val="0"/>
                        </a:spcAft>
                      </a:pPr>
                      <a:r>
                        <a:rPr lang="ar-SA" sz="1800" b="1" dirty="0">
                          <a:latin typeface="Times New Roman"/>
                          <a:ea typeface="Times New Roman"/>
                          <a:cs typeface="Simplified Arabic"/>
                        </a:rPr>
                        <a:t>(شراء أثاث وتركيبات بشيك)</a:t>
                      </a:r>
                      <a:endParaRPr lang="en-US" sz="1800" b="1" dirty="0">
                        <a:latin typeface="Times New Roman"/>
                        <a:ea typeface="Times New Roman"/>
                        <a:cs typeface="Arial"/>
                      </a:endParaRPr>
                    </a:p>
                  </a:txBody>
                  <a:tcPr marL="68580" marR="68580" marT="0" marB="0"/>
                </a:tc>
                <a:tc>
                  <a:txBody>
                    <a:bodyPr/>
                    <a:lstStyle/>
                    <a:p>
                      <a:pPr algn="ctr" rtl="1">
                        <a:lnSpc>
                          <a:spcPts val="1550"/>
                        </a:lnSpc>
                        <a:spcAft>
                          <a:spcPts val="0"/>
                        </a:spcAft>
                      </a:pPr>
                      <a:endParaRPr lang="ar-SA" sz="1600" b="1" dirty="0">
                        <a:latin typeface="Times New Roman"/>
                        <a:ea typeface="Times New Roman"/>
                        <a:cs typeface="Simplified Arabic"/>
                      </a:endParaRPr>
                    </a:p>
                  </a:txBody>
                  <a:tcPr marL="68580" marR="68580" marT="0" marB="0" anchor="ctr"/>
                </a:tc>
                <a:extLst>
                  <a:ext uri="{0D108BD9-81ED-4DB2-BD59-A6C34878D82A}">
                    <a16:rowId xmlns:a16="http://schemas.microsoft.com/office/drawing/2014/main" val="10006"/>
                  </a:ext>
                </a:extLst>
              </a:tr>
              <a:tr h="370840">
                <a:tc>
                  <a:txBody>
                    <a:bodyPr/>
                    <a:lstStyle/>
                    <a:p>
                      <a:pPr algn="ctr" rtl="1"/>
                      <a:r>
                        <a:rPr lang="ar-EG" dirty="0"/>
                        <a:t>100000</a:t>
                      </a:r>
                    </a:p>
                  </a:txBody>
                  <a:tcPr/>
                </a:tc>
                <a:tc>
                  <a:txBody>
                    <a:bodyPr/>
                    <a:lstStyle/>
                    <a:p>
                      <a:pPr algn="ctr" rtl="1"/>
                      <a:endParaRPr lang="ar-EG" dirty="0"/>
                    </a:p>
                  </a:txBody>
                  <a:tcPr/>
                </a:tc>
                <a:tc>
                  <a:txBody>
                    <a:bodyPr/>
                    <a:lstStyle/>
                    <a:p>
                      <a:pPr algn="justLow" rtl="1">
                        <a:lnSpc>
                          <a:spcPts val="1550"/>
                        </a:lnSpc>
                        <a:spcAft>
                          <a:spcPts val="0"/>
                        </a:spcAft>
                      </a:pPr>
                      <a:r>
                        <a:rPr lang="ar-SA" sz="1800" b="1">
                          <a:latin typeface="Times New Roman"/>
                          <a:ea typeface="Times New Roman"/>
                          <a:cs typeface="Simplified Arabic"/>
                        </a:rPr>
                        <a:t>من حـ/ السيارات</a:t>
                      </a:r>
                      <a:endParaRPr lang="en-US" sz="1800" b="1">
                        <a:latin typeface="Times New Roman"/>
                        <a:ea typeface="Times New Roman"/>
                        <a:cs typeface="Arial"/>
                      </a:endParaRPr>
                    </a:p>
                  </a:txBody>
                  <a:tcPr marL="68580" marR="68580" marT="0" marB="0"/>
                </a:tc>
                <a:tc>
                  <a:txBody>
                    <a:bodyPr/>
                    <a:lstStyle/>
                    <a:p>
                      <a:pPr algn="ctr" rtl="1"/>
                      <a:r>
                        <a:rPr lang="ar-EG" dirty="0"/>
                        <a:t>4/5</a:t>
                      </a:r>
                    </a:p>
                  </a:txBody>
                  <a:tcPr/>
                </a:tc>
                <a:extLst>
                  <a:ext uri="{0D108BD9-81ED-4DB2-BD59-A6C34878D82A}">
                    <a16:rowId xmlns:a16="http://schemas.microsoft.com/office/drawing/2014/main" val="10007"/>
                  </a:ext>
                </a:extLst>
              </a:tr>
              <a:tr h="370840">
                <a:tc>
                  <a:txBody>
                    <a:bodyPr/>
                    <a:lstStyle/>
                    <a:p>
                      <a:pPr algn="ctr" rtl="1"/>
                      <a:endParaRPr lang="ar-EG" dirty="0"/>
                    </a:p>
                  </a:txBody>
                  <a:tcPr/>
                </a:tc>
                <a:tc>
                  <a:txBody>
                    <a:bodyPr/>
                    <a:lstStyle/>
                    <a:p>
                      <a:pPr algn="ctr" rtl="1"/>
                      <a:endParaRPr lang="ar-EG" dirty="0"/>
                    </a:p>
                  </a:txBody>
                  <a:tcPr/>
                </a:tc>
                <a:tc>
                  <a:txBody>
                    <a:bodyPr/>
                    <a:lstStyle/>
                    <a:p>
                      <a:pPr algn="justLow" rtl="1">
                        <a:lnSpc>
                          <a:spcPts val="1550"/>
                        </a:lnSpc>
                        <a:spcAft>
                          <a:spcPts val="0"/>
                        </a:spcAft>
                      </a:pPr>
                      <a:r>
                        <a:rPr lang="ar-SA" sz="1800" b="1">
                          <a:latin typeface="Times New Roman"/>
                          <a:ea typeface="Times New Roman"/>
                          <a:cs typeface="Simplified Arabic"/>
                        </a:rPr>
                        <a:t>          إلى مذكورين</a:t>
                      </a:r>
                      <a:endParaRPr lang="en-US" sz="1800" b="1">
                        <a:latin typeface="Times New Roman"/>
                        <a:ea typeface="Times New Roman"/>
                        <a:cs typeface="Arial"/>
                      </a:endParaRPr>
                    </a:p>
                  </a:txBody>
                  <a:tcPr marL="68580" marR="68580" marT="0" marB="0"/>
                </a:tc>
                <a:tc>
                  <a:txBody>
                    <a:bodyPr/>
                    <a:lstStyle/>
                    <a:p>
                      <a:pPr rtl="1"/>
                      <a:endParaRPr lang="ar-EG" dirty="0"/>
                    </a:p>
                  </a:txBody>
                  <a:tcPr/>
                </a:tc>
                <a:extLst>
                  <a:ext uri="{0D108BD9-81ED-4DB2-BD59-A6C34878D82A}">
                    <a16:rowId xmlns:a16="http://schemas.microsoft.com/office/drawing/2014/main" val="10008"/>
                  </a:ext>
                </a:extLst>
              </a:tr>
              <a:tr h="370840">
                <a:tc>
                  <a:txBody>
                    <a:bodyPr/>
                    <a:lstStyle/>
                    <a:p>
                      <a:pPr algn="ctr" rtl="1"/>
                      <a:endParaRPr lang="ar-EG" dirty="0"/>
                    </a:p>
                  </a:txBody>
                  <a:tcPr/>
                </a:tc>
                <a:tc>
                  <a:txBody>
                    <a:bodyPr/>
                    <a:lstStyle/>
                    <a:p>
                      <a:pPr algn="ctr" rtl="1"/>
                      <a:r>
                        <a:rPr lang="ar-EG" dirty="0"/>
                        <a:t>50000</a:t>
                      </a:r>
                    </a:p>
                  </a:txBody>
                  <a:tcPr/>
                </a:tc>
                <a:tc>
                  <a:txBody>
                    <a:bodyPr/>
                    <a:lstStyle/>
                    <a:p>
                      <a:pPr algn="justLow" rtl="1">
                        <a:lnSpc>
                          <a:spcPts val="1550"/>
                        </a:lnSpc>
                        <a:spcAft>
                          <a:spcPts val="0"/>
                        </a:spcAft>
                      </a:pPr>
                      <a:r>
                        <a:rPr lang="ar-SA" sz="1800" b="1">
                          <a:latin typeface="Times New Roman"/>
                          <a:ea typeface="Times New Roman"/>
                          <a:cs typeface="Simplified Arabic"/>
                        </a:rPr>
                        <a:t>         حـ/ البنك</a:t>
                      </a:r>
                      <a:endParaRPr lang="en-US" sz="1800" b="1">
                        <a:latin typeface="Times New Roman"/>
                        <a:ea typeface="Times New Roman"/>
                        <a:cs typeface="Arial"/>
                      </a:endParaRPr>
                    </a:p>
                  </a:txBody>
                  <a:tcPr marL="68580" marR="68580" marT="0" marB="0"/>
                </a:tc>
                <a:tc>
                  <a:txBody>
                    <a:bodyPr/>
                    <a:lstStyle/>
                    <a:p>
                      <a:pPr rtl="1"/>
                      <a:endParaRPr lang="ar-EG" dirty="0"/>
                    </a:p>
                  </a:txBody>
                  <a:tcPr/>
                </a:tc>
                <a:extLst>
                  <a:ext uri="{0D108BD9-81ED-4DB2-BD59-A6C34878D82A}">
                    <a16:rowId xmlns:a16="http://schemas.microsoft.com/office/drawing/2014/main" val="10009"/>
                  </a:ext>
                </a:extLst>
              </a:tr>
              <a:tr h="370840">
                <a:tc>
                  <a:txBody>
                    <a:bodyPr/>
                    <a:lstStyle/>
                    <a:p>
                      <a:pPr algn="ctr" rtl="1"/>
                      <a:endParaRPr lang="ar-EG" dirty="0"/>
                    </a:p>
                  </a:txBody>
                  <a:tcPr/>
                </a:tc>
                <a:tc>
                  <a:txBody>
                    <a:bodyPr/>
                    <a:lstStyle/>
                    <a:p>
                      <a:pPr algn="ctr" rtl="1"/>
                      <a:r>
                        <a:rPr lang="ar-EG" dirty="0"/>
                        <a:t>50000</a:t>
                      </a:r>
                    </a:p>
                  </a:txBody>
                  <a:tcPr/>
                </a:tc>
                <a:tc>
                  <a:txBody>
                    <a:bodyPr/>
                    <a:lstStyle/>
                    <a:p>
                      <a:pPr algn="justLow" rtl="1">
                        <a:lnSpc>
                          <a:spcPts val="1550"/>
                        </a:lnSpc>
                        <a:spcAft>
                          <a:spcPts val="0"/>
                        </a:spcAft>
                      </a:pPr>
                      <a:r>
                        <a:rPr lang="ar-SA" sz="1800" b="1">
                          <a:latin typeface="Times New Roman"/>
                          <a:ea typeface="Times New Roman"/>
                          <a:cs typeface="Simplified Arabic"/>
                        </a:rPr>
                        <a:t>          حـ/ الدائنون (الأحمد)</a:t>
                      </a:r>
                      <a:endParaRPr lang="en-US" sz="1800" b="1">
                        <a:latin typeface="Times New Roman"/>
                        <a:ea typeface="Times New Roman"/>
                        <a:cs typeface="Arial"/>
                      </a:endParaRPr>
                    </a:p>
                  </a:txBody>
                  <a:tcPr marL="68580" marR="68580" marT="0" marB="0"/>
                </a:tc>
                <a:tc>
                  <a:txBody>
                    <a:bodyPr/>
                    <a:lstStyle/>
                    <a:p>
                      <a:pPr rtl="1"/>
                      <a:endParaRPr lang="ar-EG" dirty="0"/>
                    </a:p>
                  </a:txBody>
                  <a:tcPr/>
                </a:tc>
                <a:extLst>
                  <a:ext uri="{0D108BD9-81ED-4DB2-BD59-A6C34878D82A}">
                    <a16:rowId xmlns:a16="http://schemas.microsoft.com/office/drawing/2014/main" val="10010"/>
                  </a:ext>
                </a:extLst>
              </a:tr>
              <a:tr h="370840">
                <a:tc>
                  <a:txBody>
                    <a:bodyPr/>
                    <a:lstStyle/>
                    <a:p>
                      <a:pPr rtl="1"/>
                      <a:endParaRPr lang="ar-EG" dirty="0"/>
                    </a:p>
                  </a:txBody>
                  <a:tcPr/>
                </a:tc>
                <a:tc>
                  <a:txBody>
                    <a:bodyPr/>
                    <a:lstStyle/>
                    <a:p>
                      <a:pPr rtl="1"/>
                      <a:endParaRPr lang="ar-EG" dirty="0"/>
                    </a:p>
                  </a:txBody>
                  <a:tcPr/>
                </a:tc>
                <a:tc>
                  <a:txBody>
                    <a:bodyPr/>
                    <a:lstStyle/>
                    <a:p>
                      <a:pPr algn="ctr" rtl="1">
                        <a:lnSpc>
                          <a:spcPts val="1550"/>
                        </a:lnSpc>
                        <a:spcAft>
                          <a:spcPts val="0"/>
                        </a:spcAft>
                      </a:pPr>
                      <a:r>
                        <a:rPr lang="ar-SA" sz="1800" b="1" dirty="0">
                          <a:latin typeface="Times New Roman"/>
                          <a:ea typeface="Times New Roman"/>
                          <a:cs typeface="Simplified Arabic"/>
                        </a:rPr>
                        <a:t>(شراء سيارات نصفها بشيك والباقي بالأجل)</a:t>
                      </a:r>
                      <a:endParaRPr lang="en-US" sz="1800" b="1" dirty="0">
                        <a:latin typeface="Times New Roman"/>
                        <a:ea typeface="Times New Roman"/>
                        <a:cs typeface="Arial"/>
                      </a:endParaRPr>
                    </a:p>
                  </a:txBody>
                  <a:tcPr marL="68580" marR="68580" marT="0" marB="0"/>
                </a:tc>
                <a:tc>
                  <a:txBody>
                    <a:bodyPr/>
                    <a:lstStyle/>
                    <a:p>
                      <a:pPr rtl="1"/>
                      <a:endParaRPr lang="ar-EG"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1844972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2_Urban">
  <a:themeElements>
    <a:clrScheme name="2_Urba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fontScheme name="2_Urban">
      <a:majorFont>
        <a:latin typeface="Trebuchet MS"/>
        <a:ea typeface="MS PGothic"/>
        <a:cs typeface=""/>
      </a:majorFont>
      <a:minorFont>
        <a:latin typeface="Georgia"/>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Urba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9079</TotalTime>
  <Words>1689</Words>
  <Application>Microsoft Office PowerPoint</Application>
  <PresentationFormat>عرض على الشاشة (4:3)</PresentationFormat>
  <Paragraphs>560</Paragraphs>
  <Slides>25</Slides>
  <Notes>25</Notes>
  <HiddenSlides>0</HiddenSlides>
  <MMClips>0</MMClips>
  <ScaleCrop>false</ScaleCrop>
  <HeadingPairs>
    <vt:vector size="6" baseType="variant">
      <vt:variant>
        <vt:lpstr>الخطوط المستخدمة</vt:lpstr>
      </vt:variant>
      <vt:variant>
        <vt:i4>7</vt:i4>
      </vt:variant>
      <vt:variant>
        <vt:lpstr>نسق</vt:lpstr>
      </vt:variant>
      <vt:variant>
        <vt:i4>2</vt:i4>
      </vt:variant>
      <vt:variant>
        <vt:lpstr>عناوين الشرائح</vt:lpstr>
      </vt:variant>
      <vt:variant>
        <vt:i4>25</vt:i4>
      </vt:variant>
    </vt:vector>
  </HeadingPairs>
  <TitlesOfParts>
    <vt:vector size="34" baseType="lpstr">
      <vt:lpstr>Arial Unicode MS</vt:lpstr>
      <vt:lpstr>Arial</vt:lpstr>
      <vt:lpstr>Dubai Light</vt:lpstr>
      <vt:lpstr>Georgia</vt:lpstr>
      <vt:lpstr>Times New Roman</vt:lpstr>
      <vt:lpstr>Trebuchet MS</vt:lpstr>
      <vt:lpstr>Wingdings 2</vt:lpstr>
      <vt:lpstr>Urban</vt:lpstr>
      <vt:lpstr>2_Urban</vt:lpstr>
      <vt:lpstr>عرض تقديمي في PowerPoint</vt:lpstr>
      <vt:lpstr>أهداف الفصل :</vt:lpstr>
      <vt:lpstr>مفهوم الدورة المحاسبية والإطار العام لمراحلها:  </vt:lpstr>
      <vt:lpstr>3/2– تسجيل العمليات المالية في دفتر اليومية: </vt:lpstr>
      <vt:lpstr>3/2– تسجيل العمليات المالية في دفتر اليومية: </vt:lpstr>
      <vt:lpstr>3/2– تسجيل العمليات المالية في دفتر اليومية: </vt:lpstr>
      <vt:lpstr>مثال (3): </vt:lpstr>
      <vt:lpstr>عرض تقديمي في PowerPoint</vt:lpstr>
      <vt:lpstr>حل المثال: </vt:lpstr>
      <vt:lpstr>عرض تقديمي في PowerPoint</vt:lpstr>
      <vt:lpstr>عرض تقديمي في PowerPoint</vt:lpstr>
      <vt:lpstr>عرض تقديمي في PowerPoint</vt:lpstr>
      <vt:lpstr>عرض تقديمي في PowerPoint</vt:lpstr>
      <vt:lpstr>4/2الترحيل إلى دفتر الأستاذ</vt:lpstr>
      <vt:lpstr>4/2الترحيل إلى دفتر الأستاذ</vt:lpstr>
      <vt:lpstr>بعد إتمام عملية الترحيل يتم ترصيد الحسابات على النحو التالي: </vt:lpstr>
      <vt:lpstr>عرض تقديمي في PowerPoint</vt:lpstr>
      <vt:lpstr>  4/2الترحيل إلى دفتر الأستاذ </vt:lpstr>
      <vt:lpstr>4/2الترحيل إلى دفترالأستاذ</vt:lpstr>
      <vt:lpstr>4/2الترحيل إلى دفترالأستاذ</vt:lpstr>
      <vt:lpstr>4/2الترحيل إلى دفترالأستاذ</vt:lpstr>
      <vt:lpstr>4/2الترحيل إلى دفترالأستاذ</vt:lpstr>
      <vt:lpstr>4/2الترحيل إلى دفترالأستاذ</vt:lpstr>
      <vt:lpstr>أسئلة وحالات عملية</vt:lpstr>
      <vt:lpstr>أسئلة وحالات عملية</vt:lpstr>
    </vt:vector>
  </TitlesOfParts>
  <Company>PEARSON Copyright 2008</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Financial Accounting</dc:creator>
  <cp:lastModifiedBy>AL Laith Group</cp:lastModifiedBy>
  <cp:revision>317</cp:revision>
  <dcterms:created xsi:type="dcterms:W3CDTF">2007-05-01T20:21:06Z</dcterms:created>
  <dcterms:modified xsi:type="dcterms:W3CDTF">2021-03-14T12:31:29Z</dcterms:modified>
</cp:coreProperties>
</file>